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theme/themeOverride4.xml" ContentType="application/vnd.openxmlformats-officedocument.themeOverr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831" r:id="rId2"/>
  </p:sldMasterIdLst>
  <p:notesMasterIdLst>
    <p:notesMasterId r:id="rId40"/>
  </p:notesMasterIdLst>
  <p:handoutMasterIdLst>
    <p:handoutMasterId r:id="rId41"/>
  </p:handoutMasterIdLst>
  <p:sldIdLst>
    <p:sldId id="257" r:id="rId3"/>
    <p:sldId id="334" r:id="rId4"/>
    <p:sldId id="335" r:id="rId5"/>
    <p:sldId id="336" r:id="rId6"/>
    <p:sldId id="337" r:id="rId7"/>
    <p:sldId id="364" r:id="rId8"/>
    <p:sldId id="368" r:id="rId9"/>
    <p:sldId id="372" r:id="rId10"/>
    <p:sldId id="369" r:id="rId11"/>
    <p:sldId id="370" r:id="rId12"/>
    <p:sldId id="371" r:id="rId13"/>
    <p:sldId id="373" r:id="rId14"/>
    <p:sldId id="341" r:id="rId15"/>
    <p:sldId id="342" r:id="rId16"/>
    <p:sldId id="343" r:id="rId17"/>
    <p:sldId id="344" r:id="rId18"/>
    <p:sldId id="345" r:id="rId19"/>
    <p:sldId id="346" r:id="rId20"/>
    <p:sldId id="348" r:id="rId21"/>
    <p:sldId id="349" r:id="rId22"/>
    <p:sldId id="350" r:id="rId23"/>
    <p:sldId id="351" r:id="rId24"/>
    <p:sldId id="375" r:id="rId25"/>
    <p:sldId id="352" r:id="rId26"/>
    <p:sldId id="374" r:id="rId27"/>
    <p:sldId id="354" r:id="rId28"/>
    <p:sldId id="355" r:id="rId29"/>
    <p:sldId id="356" r:id="rId30"/>
    <p:sldId id="366" r:id="rId31"/>
    <p:sldId id="357" r:id="rId32"/>
    <p:sldId id="358" r:id="rId33"/>
    <p:sldId id="367" r:id="rId34"/>
    <p:sldId id="359" r:id="rId35"/>
    <p:sldId id="360" r:id="rId36"/>
    <p:sldId id="361" r:id="rId37"/>
    <p:sldId id="362" r:id="rId38"/>
    <p:sldId id="363" r:id="rId39"/>
  </p:sldIdLst>
  <p:sldSz cx="9144000" cy="6858000" type="screen4x3"/>
  <p:notesSz cx="6858000" cy="9144000"/>
  <p:defaultTextStyle>
    <a:defPPr>
      <a:defRPr lang="en-US"/>
    </a:defPPr>
    <a:lvl1pPr algn="l" rtl="0" fontAlgn="base">
      <a:spcBef>
        <a:spcPct val="0"/>
      </a:spcBef>
      <a:spcAft>
        <a:spcPct val="0"/>
      </a:spcAft>
      <a:defRPr sz="2200" kern="1200">
        <a:solidFill>
          <a:schemeClr val="tx1"/>
        </a:solidFill>
        <a:latin typeface="Arial" charset="0"/>
        <a:ea typeface="+mn-ea"/>
        <a:cs typeface="+mn-cs"/>
      </a:defRPr>
    </a:lvl1pPr>
    <a:lvl2pPr marL="457200" algn="l" rtl="0" fontAlgn="base">
      <a:spcBef>
        <a:spcPct val="0"/>
      </a:spcBef>
      <a:spcAft>
        <a:spcPct val="0"/>
      </a:spcAft>
      <a:defRPr sz="2200" kern="1200">
        <a:solidFill>
          <a:schemeClr val="tx1"/>
        </a:solidFill>
        <a:latin typeface="Arial" charset="0"/>
        <a:ea typeface="+mn-ea"/>
        <a:cs typeface="+mn-cs"/>
      </a:defRPr>
    </a:lvl2pPr>
    <a:lvl3pPr marL="914400" algn="l" rtl="0" fontAlgn="base">
      <a:spcBef>
        <a:spcPct val="0"/>
      </a:spcBef>
      <a:spcAft>
        <a:spcPct val="0"/>
      </a:spcAft>
      <a:defRPr sz="2200" kern="1200">
        <a:solidFill>
          <a:schemeClr val="tx1"/>
        </a:solidFill>
        <a:latin typeface="Arial" charset="0"/>
        <a:ea typeface="+mn-ea"/>
        <a:cs typeface="+mn-cs"/>
      </a:defRPr>
    </a:lvl3pPr>
    <a:lvl4pPr marL="1371600" algn="l" rtl="0" fontAlgn="base">
      <a:spcBef>
        <a:spcPct val="0"/>
      </a:spcBef>
      <a:spcAft>
        <a:spcPct val="0"/>
      </a:spcAft>
      <a:defRPr sz="2200" kern="1200">
        <a:solidFill>
          <a:schemeClr val="tx1"/>
        </a:solidFill>
        <a:latin typeface="Arial" charset="0"/>
        <a:ea typeface="+mn-ea"/>
        <a:cs typeface="+mn-cs"/>
      </a:defRPr>
    </a:lvl4pPr>
    <a:lvl5pPr marL="1828800" algn="l" rtl="0" fontAlgn="base">
      <a:spcBef>
        <a:spcPct val="0"/>
      </a:spcBef>
      <a:spcAft>
        <a:spcPct val="0"/>
      </a:spcAft>
      <a:defRPr sz="2200" kern="1200">
        <a:solidFill>
          <a:schemeClr val="tx1"/>
        </a:solidFill>
        <a:latin typeface="Arial" charset="0"/>
        <a:ea typeface="+mn-ea"/>
        <a:cs typeface="+mn-cs"/>
      </a:defRPr>
    </a:lvl5pPr>
    <a:lvl6pPr marL="2286000" algn="l" defTabSz="914400" rtl="0" eaLnBrk="1" latinLnBrk="0" hangingPunct="1">
      <a:defRPr sz="2200" kern="1200">
        <a:solidFill>
          <a:schemeClr val="tx1"/>
        </a:solidFill>
        <a:latin typeface="Arial" charset="0"/>
        <a:ea typeface="+mn-ea"/>
        <a:cs typeface="+mn-cs"/>
      </a:defRPr>
    </a:lvl6pPr>
    <a:lvl7pPr marL="2743200" algn="l" defTabSz="914400" rtl="0" eaLnBrk="1" latinLnBrk="0" hangingPunct="1">
      <a:defRPr sz="2200" kern="1200">
        <a:solidFill>
          <a:schemeClr val="tx1"/>
        </a:solidFill>
        <a:latin typeface="Arial" charset="0"/>
        <a:ea typeface="+mn-ea"/>
        <a:cs typeface="+mn-cs"/>
      </a:defRPr>
    </a:lvl7pPr>
    <a:lvl8pPr marL="3200400" algn="l" defTabSz="914400" rtl="0" eaLnBrk="1" latinLnBrk="0" hangingPunct="1">
      <a:defRPr sz="2200" kern="1200">
        <a:solidFill>
          <a:schemeClr val="tx1"/>
        </a:solidFill>
        <a:latin typeface="Arial" charset="0"/>
        <a:ea typeface="+mn-ea"/>
        <a:cs typeface="+mn-cs"/>
      </a:defRPr>
    </a:lvl8pPr>
    <a:lvl9pPr marL="3657600" algn="l" defTabSz="914400" rtl="0" eaLnBrk="1" latinLnBrk="0" hangingPunct="1">
      <a:defRPr sz="22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666699"/>
    <a:srgbClr val="5B53FF"/>
    <a:srgbClr val="FF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1887" autoAdjust="0"/>
  </p:normalViewPr>
  <p:slideViewPr>
    <p:cSldViewPr>
      <p:cViewPr>
        <p:scale>
          <a:sx n="79" d="100"/>
          <a:sy n="79" d="100"/>
        </p:scale>
        <p:origin x="-2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FontTx/>
              <a:buNone/>
              <a:defRPr sz="1200">
                <a:latin typeface="Times New Roman" pitchFamily="18" charset="0"/>
              </a:defRPr>
            </a:lvl1pPr>
          </a:lstStyle>
          <a:p>
            <a:pPr>
              <a:defRPr/>
            </a:pPr>
            <a:endParaRPr lang="en-US"/>
          </a:p>
        </p:txBody>
      </p:sp>
      <p:sp>
        <p:nvSpPr>
          <p:cNvPr id="593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1200">
                <a:latin typeface="Times New Roman" pitchFamily="18" charset="0"/>
              </a:defRPr>
            </a:lvl1pPr>
          </a:lstStyle>
          <a:p>
            <a:pPr>
              <a:defRPr/>
            </a:pPr>
            <a:endParaRPr lang="en-US"/>
          </a:p>
        </p:txBody>
      </p:sp>
      <p:sp>
        <p:nvSpPr>
          <p:cNvPr id="593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FontTx/>
              <a:buNone/>
              <a:defRPr sz="1200">
                <a:latin typeface="Times New Roman" pitchFamily="18" charset="0"/>
              </a:defRPr>
            </a:lvl1pPr>
          </a:lstStyle>
          <a:p>
            <a:pPr>
              <a:defRPr/>
            </a:pPr>
            <a:endParaRPr lang="en-US"/>
          </a:p>
        </p:txBody>
      </p:sp>
      <p:sp>
        <p:nvSpPr>
          <p:cNvPr id="593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FontTx/>
              <a:buNone/>
              <a:defRPr sz="1200">
                <a:latin typeface="Times New Roman" pitchFamily="18" charset="0"/>
              </a:defRPr>
            </a:lvl1pPr>
          </a:lstStyle>
          <a:p>
            <a:pPr>
              <a:defRPr/>
            </a:pPr>
            <a:fld id="{698CCA57-5059-4D4E-A4AB-9F50F3187FC2}" type="slidenum">
              <a:rPr lang="en-US"/>
              <a:pPr>
                <a:defRPr/>
              </a:pPr>
              <a:t>‹#›</a:t>
            </a:fld>
            <a:endParaRPr lang="en-US" dirty="0"/>
          </a:p>
        </p:txBody>
      </p:sp>
    </p:spTree>
    <p:extLst>
      <p:ext uri="{BB962C8B-B14F-4D97-AF65-F5344CB8AC3E}">
        <p14:creationId xmlns="" xmlns:p14="http://schemas.microsoft.com/office/powerpoint/2010/main" val="1620705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FontTx/>
              <a:buNone/>
              <a:defRPr sz="1200">
                <a:latin typeface="Times New Roman" pitchFamily="18" charset="0"/>
              </a:defRPr>
            </a:lvl1pPr>
          </a:lstStyle>
          <a:p>
            <a:pPr>
              <a:defRPr/>
            </a:pPr>
            <a:endParaRPr lang="en-US"/>
          </a:p>
        </p:txBody>
      </p:sp>
      <p:sp>
        <p:nvSpPr>
          <p:cNvPr id="3686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FontTx/>
              <a:buNone/>
              <a:defRPr sz="1200">
                <a:latin typeface="Times New Roman" pitchFamily="18"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buFontTx/>
              <a:buNone/>
              <a:defRPr sz="1200">
                <a:latin typeface="Times New Roman" pitchFamily="18" charset="0"/>
              </a:defRPr>
            </a:lvl1pPr>
          </a:lstStyle>
          <a:p>
            <a:pPr>
              <a:defRPr/>
            </a:pPr>
            <a:endParaRPr lang="en-US"/>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FontTx/>
              <a:buNone/>
              <a:defRPr sz="1200">
                <a:latin typeface="Times New Roman" pitchFamily="18" charset="0"/>
              </a:defRPr>
            </a:lvl1pPr>
          </a:lstStyle>
          <a:p>
            <a:pPr>
              <a:defRPr/>
            </a:pPr>
            <a:fld id="{91BE2484-4750-4AEC-9FB6-417AEDE297CC}" type="slidenum">
              <a:rPr lang="en-US"/>
              <a:pPr>
                <a:defRPr/>
              </a:pPr>
              <a:t>‹#›</a:t>
            </a:fld>
            <a:endParaRPr lang="en-US" dirty="0"/>
          </a:p>
        </p:txBody>
      </p:sp>
    </p:spTree>
    <p:extLst>
      <p:ext uri="{BB962C8B-B14F-4D97-AF65-F5344CB8AC3E}">
        <p14:creationId xmlns="" xmlns:p14="http://schemas.microsoft.com/office/powerpoint/2010/main" val="14936195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5222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fld id="{81F409A6-4221-41D6-93F5-DE7C7C29E454}" type="slidenum">
              <a:rPr lang="en-US" sz="1200" smtClean="0">
                <a:latin typeface="Times New Roman" pitchFamily="18" charset="0"/>
              </a:rPr>
              <a:pPr eaLnBrk="1" hangingPunct="1"/>
              <a:t>1</a:t>
            </a:fld>
            <a:endParaRPr lang="en-US" sz="1200"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5"/>
          <p:cNvSpPr>
            <a:spLocks noGrp="1"/>
          </p:cNvSpPr>
          <p:nvPr>
            <p:ph type="sldNum" sz="quarter" idx="12"/>
          </p:nvPr>
        </p:nvSpPr>
        <p:spPr/>
        <p:txBody>
          <a:bodyPr/>
          <a:lstStyle>
            <a:lvl1pPr>
              <a:defRPr/>
            </a:lvl1pPr>
          </a:lstStyle>
          <a:p>
            <a:pPr>
              <a:defRPr/>
            </a:pPr>
            <a:fld id="{9EC9B36D-DA45-4A14-A2F4-72B0D0ACFD4C}" type="slidenum">
              <a:rPr lang="en-US"/>
              <a:pPr>
                <a:defRPr/>
              </a:pPr>
              <a:t>‹#›</a:t>
            </a:fld>
            <a:endParaRPr lang="en-US" dirty="0"/>
          </a:p>
        </p:txBody>
      </p:sp>
    </p:spTree>
    <p:extLst>
      <p:ext uri="{BB962C8B-B14F-4D97-AF65-F5344CB8AC3E}">
        <p14:creationId xmlns="" xmlns:p14="http://schemas.microsoft.com/office/powerpoint/2010/main" val="4005422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5"/>
          <p:cNvSpPr>
            <a:spLocks noGrp="1"/>
          </p:cNvSpPr>
          <p:nvPr>
            <p:ph type="sldNum" sz="quarter" idx="12"/>
          </p:nvPr>
        </p:nvSpPr>
        <p:spPr/>
        <p:txBody>
          <a:bodyPr/>
          <a:lstStyle>
            <a:lvl1pPr>
              <a:defRPr/>
            </a:lvl1pPr>
          </a:lstStyle>
          <a:p>
            <a:pPr>
              <a:defRPr/>
            </a:pPr>
            <a:fld id="{F88AC915-091E-4E48-84A3-E919559C7C11}" type="slidenum">
              <a:rPr lang="en-US"/>
              <a:pPr>
                <a:defRPr/>
              </a:pPr>
              <a:t>‹#›</a:t>
            </a:fld>
            <a:endParaRPr lang="en-US" dirty="0"/>
          </a:p>
        </p:txBody>
      </p:sp>
    </p:spTree>
    <p:extLst>
      <p:ext uri="{BB962C8B-B14F-4D97-AF65-F5344CB8AC3E}">
        <p14:creationId xmlns="" xmlns:p14="http://schemas.microsoft.com/office/powerpoint/2010/main" val="466778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5"/>
          <p:cNvSpPr>
            <a:spLocks noGrp="1"/>
          </p:cNvSpPr>
          <p:nvPr>
            <p:ph type="sldNum" sz="quarter" idx="12"/>
          </p:nvPr>
        </p:nvSpPr>
        <p:spPr/>
        <p:txBody>
          <a:bodyPr/>
          <a:lstStyle>
            <a:lvl1pPr>
              <a:defRPr/>
            </a:lvl1pPr>
          </a:lstStyle>
          <a:p>
            <a:pPr>
              <a:defRPr/>
            </a:pPr>
            <a:fld id="{300D7A94-6E20-4C2E-9065-B4F8DF8E54AA}" type="slidenum">
              <a:rPr lang="en-US"/>
              <a:pPr>
                <a:defRPr/>
              </a:pPr>
              <a:t>‹#›</a:t>
            </a:fld>
            <a:endParaRPr lang="en-US" dirty="0"/>
          </a:p>
        </p:txBody>
      </p:sp>
    </p:spTree>
    <p:extLst>
      <p:ext uri="{BB962C8B-B14F-4D97-AF65-F5344CB8AC3E}">
        <p14:creationId xmlns="" xmlns:p14="http://schemas.microsoft.com/office/powerpoint/2010/main" val="535965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7" name="Freeform 18"/>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GB"/>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p:txBody>
          <a:bodyPr/>
          <a:lstStyle>
            <a:lvl1pPr>
              <a:defRPr>
                <a:solidFill>
                  <a:srgbClr val="FFFFFF"/>
                </a:solidFill>
              </a:defRPr>
            </a:lvl1pPr>
            <a:extLst/>
          </a:lstStyle>
          <a:p>
            <a:pPr>
              <a:defRPr/>
            </a:pPr>
            <a:endParaRPr lang="en-US"/>
          </a:p>
        </p:txBody>
      </p:sp>
      <p:sp>
        <p:nvSpPr>
          <p:cNvPr id="12" name="Footer Placeholder 18"/>
          <p:cNvSpPr>
            <a:spLocks noGrp="1"/>
          </p:cNvSpPr>
          <p:nvPr>
            <p:ph type="ftr" sz="quarter" idx="11"/>
          </p:nvPr>
        </p:nvSpPr>
        <p:spPr/>
        <p:txBody>
          <a:bodyPr/>
          <a:lstStyle>
            <a:lvl1pPr>
              <a:defRPr dirty="0" smtClean="0">
                <a:solidFill>
                  <a:schemeClr val="accent1">
                    <a:tint val="20000"/>
                  </a:schemeClr>
                </a:solidFill>
              </a:defRPr>
            </a:lvl1pPr>
            <a:extLst/>
          </a:lstStyle>
          <a:p>
            <a:pPr>
              <a:defRPr/>
            </a:pPr>
            <a:r>
              <a:rPr lang="en-US"/>
              <a:t>ARSHAD JAMAL</a:t>
            </a:r>
          </a:p>
        </p:txBody>
      </p:sp>
      <p:sp>
        <p:nvSpPr>
          <p:cNvPr id="13" name="Slide Number Placeholder 26"/>
          <p:cNvSpPr>
            <a:spLocks noGrp="1"/>
          </p:cNvSpPr>
          <p:nvPr>
            <p:ph type="sldNum" sz="quarter" idx="12"/>
          </p:nvPr>
        </p:nvSpPr>
        <p:spPr/>
        <p:txBody>
          <a:bodyPr/>
          <a:lstStyle>
            <a:lvl1pPr>
              <a:defRPr>
                <a:solidFill>
                  <a:srgbClr val="FFFFFF"/>
                </a:solidFill>
              </a:defRPr>
            </a:lvl1pPr>
            <a:extLst/>
          </a:lstStyle>
          <a:p>
            <a:pPr>
              <a:defRPr/>
            </a:pPr>
            <a:fld id="{671A4758-1D6D-4ACB-B21A-2F773B74EA09}" type="slidenum">
              <a:rPr lang="en-US"/>
              <a:pPr>
                <a:defRPr/>
              </a:pPr>
              <a:t>‹#›</a:t>
            </a:fld>
            <a:endParaRPr lang="en-US" dirty="0"/>
          </a:p>
        </p:txBody>
      </p:sp>
    </p:spTree>
    <p:extLst>
      <p:ext uri="{BB962C8B-B14F-4D97-AF65-F5344CB8AC3E}">
        <p14:creationId xmlns="" xmlns:p14="http://schemas.microsoft.com/office/powerpoint/2010/main" val="1385192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ooter Placeholder 21"/>
          <p:cNvSpPr txBox="1">
            <a:spLocks/>
          </p:cNvSpPr>
          <p:nvPr/>
        </p:nvSpPr>
        <p:spPr>
          <a:xfrm>
            <a:off x="5486400" y="6492875"/>
            <a:ext cx="1600200" cy="365125"/>
          </a:xfrm>
          <a:prstGeom prst="rect">
            <a:avLst/>
          </a:prstGeom>
        </p:spPr>
        <p:txBody>
          <a:bodyPr anchor="b"/>
          <a:lstStyle>
            <a:lvl1pPr algn="l">
              <a:buFontTx/>
              <a:buNone/>
              <a:defRPr smtClean="0"/>
            </a:lvl1pPr>
          </a:lstStyle>
          <a:p>
            <a:pPr>
              <a:defRPr/>
            </a:pPr>
            <a:r>
              <a:rPr lang="en-US" sz="1200" dirty="0">
                <a:latin typeface="+mn-lt"/>
              </a:rPr>
              <a:t>ARSHAD JAMAL</a:t>
            </a:r>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extLst/>
          </a:lstStyle>
          <a:p>
            <a:r>
              <a:rPr lang="en-US" smtClean="0"/>
              <a:t>Click to edit Master title style</a:t>
            </a:r>
            <a:endParaRPr lang="en-US" dirty="0"/>
          </a:p>
        </p:txBody>
      </p:sp>
      <p:sp>
        <p:nvSpPr>
          <p:cNvPr id="5" name="Footer Placeholder 21"/>
          <p:cNvSpPr>
            <a:spLocks noGrp="1"/>
          </p:cNvSpPr>
          <p:nvPr>
            <p:ph type="ftr" sz="quarter" idx="10"/>
          </p:nvPr>
        </p:nvSpPr>
        <p:spPr>
          <a:xfrm>
            <a:off x="0" y="6492875"/>
            <a:ext cx="2590800" cy="365125"/>
          </a:xfrm>
        </p:spPr>
        <p:txBody>
          <a:bodyPr/>
          <a:lstStyle>
            <a:lvl1pPr algn="l">
              <a:buFontTx/>
              <a:buNone/>
              <a:defRPr sz="1200">
                <a:latin typeface="+mn-lt"/>
              </a:defRPr>
            </a:lvl1pPr>
          </a:lstStyle>
          <a:p>
            <a:pPr>
              <a:defRPr/>
            </a:pPr>
            <a:r>
              <a:rPr lang="en-US"/>
              <a:t>Information Technology Project Management, Sixth Edition</a:t>
            </a:r>
          </a:p>
        </p:txBody>
      </p:sp>
      <p:sp>
        <p:nvSpPr>
          <p:cNvPr id="6" name="Slide Number Placeholder 17"/>
          <p:cNvSpPr>
            <a:spLocks noGrp="1"/>
          </p:cNvSpPr>
          <p:nvPr>
            <p:ph type="sldNum" sz="quarter" idx="11"/>
          </p:nvPr>
        </p:nvSpPr>
        <p:spPr>
          <a:xfrm>
            <a:off x="8588375" y="6492875"/>
            <a:ext cx="555625" cy="365125"/>
          </a:xfrm>
        </p:spPr>
        <p:txBody>
          <a:bodyPr/>
          <a:lstStyle>
            <a:lvl1pPr>
              <a:buFontTx/>
              <a:buNone/>
              <a:defRPr sz="1200">
                <a:latin typeface="+mn-lt"/>
              </a:defRPr>
            </a:lvl1pPr>
          </a:lstStyle>
          <a:p>
            <a:pPr>
              <a:defRPr/>
            </a:pPr>
            <a:fld id="{FF164E15-31B2-4061-8E45-492B95A1476E}" type="slidenum">
              <a:rPr lang="en-US"/>
              <a:pPr>
                <a:defRPr/>
              </a:pPr>
              <a:t>‹#›</a:t>
            </a:fld>
            <a:endParaRPr lang="en-US" dirty="0"/>
          </a:p>
        </p:txBody>
      </p:sp>
    </p:spTree>
    <p:extLst>
      <p:ext uri="{BB962C8B-B14F-4D97-AF65-F5344CB8AC3E}">
        <p14:creationId xmlns="" xmlns:p14="http://schemas.microsoft.com/office/powerpoint/2010/main" val="1522727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extLst/>
          </a:lstStyle>
          <a:p>
            <a:pPr>
              <a:defRPr/>
            </a:pPr>
            <a:endParaRPr lang="en-US"/>
          </a:p>
        </p:txBody>
      </p:sp>
      <p:sp>
        <p:nvSpPr>
          <p:cNvPr id="7" name="Footer Placeholder 4"/>
          <p:cNvSpPr>
            <a:spLocks noGrp="1"/>
          </p:cNvSpPr>
          <p:nvPr>
            <p:ph type="ftr" sz="quarter" idx="11"/>
          </p:nvPr>
        </p:nvSpPr>
        <p:spPr/>
        <p:txBody>
          <a:bodyPr/>
          <a:lstStyle>
            <a:lvl1pPr>
              <a:defRPr/>
            </a:lvl1pPr>
            <a:extLst/>
          </a:lstStyle>
          <a:p>
            <a:pPr>
              <a:defRPr/>
            </a:pPr>
            <a:r>
              <a:rPr lang="en-US"/>
              <a:t>Information Technology Project Management, Sixth Edition</a:t>
            </a:r>
          </a:p>
        </p:txBody>
      </p:sp>
      <p:sp>
        <p:nvSpPr>
          <p:cNvPr id="8" name="Slide Number Placeholder 5"/>
          <p:cNvSpPr>
            <a:spLocks noGrp="1"/>
          </p:cNvSpPr>
          <p:nvPr>
            <p:ph type="sldNum" sz="quarter" idx="12"/>
          </p:nvPr>
        </p:nvSpPr>
        <p:spPr/>
        <p:txBody>
          <a:bodyPr/>
          <a:lstStyle>
            <a:lvl1pPr>
              <a:defRPr/>
            </a:lvl1pPr>
            <a:extLst/>
          </a:lstStyle>
          <a:p>
            <a:pPr>
              <a:defRPr/>
            </a:pPr>
            <a:fld id="{FA552F8A-6947-4F78-B504-3954DB82BFA6}" type="slidenum">
              <a:rPr lang="en-US"/>
              <a:pPr>
                <a:defRPr/>
              </a:pPr>
              <a:t>‹#›</a:t>
            </a:fld>
            <a:endParaRPr lang="en-US" dirty="0"/>
          </a:p>
        </p:txBody>
      </p:sp>
    </p:spTree>
    <p:extLst>
      <p:ext uri="{BB962C8B-B14F-4D97-AF65-F5344CB8AC3E}">
        <p14:creationId xmlns="" xmlns:p14="http://schemas.microsoft.com/office/powerpoint/2010/main" val="322243416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extLst/>
          </a:lstStyle>
          <a:p>
            <a:pPr>
              <a:defRPr/>
            </a:pPr>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a:t>Information Technology Project Management, Sixth Edition</a:t>
            </a:r>
          </a:p>
        </p:txBody>
      </p:sp>
      <p:sp>
        <p:nvSpPr>
          <p:cNvPr id="7" name="Slide Number Placeholder 6"/>
          <p:cNvSpPr>
            <a:spLocks noGrp="1"/>
          </p:cNvSpPr>
          <p:nvPr>
            <p:ph type="sldNum" sz="quarter" idx="12"/>
          </p:nvPr>
        </p:nvSpPr>
        <p:spPr/>
        <p:txBody>
          <a:bodyPr/>
          <a:lstStyle>
            <a:lvl1pPr>
              <a:defRPr/>
            </a:lvl1pPr>
            <a:extLst/>
          </a:lstStyle>
          <a:p>
            <a:pPr>
              <a:defRPr/>
            </a:pPr>
            <a:fld id="{A30289F6-C867-478A-8963-15ABCBF1F841}" type="slidenum">
              <a:rPr lang="en-US"/>
              <a:pPr>
                <a:defRPr/>
              </a:pPr>
              <a:t>‹#›</a:t>
            </a:fld>
            <a:endParaRPr lang="en-US" dirty="0"/>
          </a:p>
        </p:txBody>
      </p:sp>
    </p:spTree>
    <p:extLst>
      <p:ext uri="{BB962C8B-B14F-4D97-AF65-F5344CB8AC3E}">
        <p14:creationId xmlns="" xmlns:p14="http://schemas.microsoft.com/office/powerpoint/2010/main" val="13371514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endParaRPr lang="en-US"/>
          </a:p>
        </p:txBody>
      </p:sp>
      <p:sp>
        <p:nvSpPr>
          <p:cNvPr id="8" name="Footer Placeholder 7"/>
          <p:cNvSpPr>
            <a:spLocks noGrp="1"/>
          </p:cNvSpPr>
          <p:nvPr>
            <p:ph type="ftr" sz="quarter" idx="11"/>
          </p:nvPr>
        </p:nvSpPr>
        <p:spPr/>
        <p:txBody>
          <a:bodyPr/>
          <a:lstStyle>
            <a:lvl1pPr>
              <a:defRPr/>
            </a:lvl1pPr>
            <a:extLst/>
          </a:lstStyle>
          <a:p>
            <a:pPr>
              <a:defRPr/>
            </a:pPr>
            <a:r>
              <a:rPr lang="en-US"/>
              <a:t>Information Technology Project Management, Sixth Edition</a:t>
            </a:r>
          </a:p>
        </p:txBody>
      </p:sp>
      <p:sp>
        <p:nvSpPr>
          <p:cNvPr id="9" name="Slide Number Placeholder 8"/>
          <p:cNvSpPr>
            <a:spLocks noGrp="1"/>
          </p:cNvSpPr>
          <p:nvPr>
            <p:ph type="sldNum" sz="quarter" idx="12"/>
          </p:nvPr>
        </p:nvSpPr>
        <p:spPr/>
        <p:txBody>
          <a:bodyPr/>
          <a:lstStyle>
            <a:lvl1pPr>
              <a:defRPr/>
            </a:lvl1pPr>
            <a:extLst/>
          </a:lstStyle>
          <a:p>
            <a:pPr>
              <a:defRPr/>
            </a:pPr>
            <a:fld id="{E9A52F56-03E6-47E7-A2E8-AF9C160B05B6}" type="slidenum">
              <a:rPr lang="en-US"/>
              <a:pPr>
                <a:defRPr/>
              </a:pPr>
              <a:t>‹#›</a:t>
            </a:fld>
            <a:endParaRPr lang="en-US" dirty="0"/>
          </a:p>
        </p:txBody>
      </p:sp>
    </p:spTree>
    <p:extLst>
      <p:ext uri="{BB962C8B-B14F-4D97-AF65-F5344CB8AC3E}">
        <p14:creationId xmlns="" xmlns:p14="http://schemas.microsoft.com/office/powerpoint/2010/main" val="1287657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extLst/>
          </a:lstStyle>
          <a:p>
            <a:pPr>
              <a:defRPr/>
            </a:pPr>
            <a:endParaRPr lang="en-US"/>
          </a:p>
        </p:txBody>
      </p:sp>
      <p:sp>
        <p:nvSpPr>
          <p:cNvPr id="4" name="Footer Placeholder 3"/>
          <p:cNvSpPr>
            <a:spLocks noGrp="1"/>
          </p:cNvSpPr>
          <p:nvPr>
            <p:ph type="ftr" sz="quarter" idx="11"/>
          </p:nvPr>
        </p:nvSpPr>
        <p:spPr/>
        <p:txBody>
          <a:bodyPr/>
          <a:lstStyle>
            <a:lvl1pPr>
              <a:defRPr/>
            </a:lvl1pPr>
            <a:extLst/>
          </a:lstStyle>
          <a:p>
            <a:pPr>
              <a:defRPr/>
            </a:pPr>
            <a:r>
              <a:rPr lang="en-US"/>
              <a:t>Information Technology Project Management, Sixth Edition</a:t>
            </a:r>
          </a:p>
        </p:txBody>
      </p:sp>
      <p:sp>
        <p:nvSpPr>
          <p:cNvPr id="5" name="Slide Number Placeholder 4"/>
          <p:cNvSpPr>
            <a:spLocks noGrp="1"/>
          </p:cNvSpPr>
          <p:nvPr>
            <p:ph type="sldNum" sz="quarter" idx="12"/>
          </p:nvPr>
        </p:nvSpPr>
        <p:spPr/>
        <p:txBody>
          <a:bodyPr/>
          <a:lstStyle>
            <a:lvl1pPr>
              <a:defRPr/>
            </a:lvl1pPr>
            <a:extLst/>
          </a:lstStyle>
          <a:p>
            <a:pPr>
              <a:defRPr/>
            </a:pPr>
            <a:fld id="{59933882-A25C-4B02-B17C-86F45C61C8E9}" type="slidenum">
              <a:rPr lang="en-US"/>
              <a:pPr>
                <a:defRPr/>
              </a:pPr>
              <a:t>‹#›</a:t>
            </a:fld>
            <a:endParaRPr lang="en-US" dirty="0"/>
          </a:p>
        </p:txBody>
      </p:sp>
    </p:spTree>
    <p:extLst>
      <p:ext uri="{BB962C8B-B14F-4D97-AF65-F5344CB8AC3E}">
        <p14:creationId xmlns="" xmlns:p14="http://schemas.microsoft.com/office/powerpoint/2010/main" val="403873461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p>
        </p:txBody>
      </p:sp>
      <p:sp>
        <p:nvSpPr>
          <p:cNvPr id="3" name="Footer Placeholder 21"/>
          <p:cNvSpPr>
            <a:spLocks noGrp="1"/>
          </p:cNvSpPr>
          <p:nvPr>
            <p:ph type="ftr" sz="quarter" idx="11"/>
          </p:nvPr>
        </p:nvSpPr>
        <p:spPr/>
        <p:txBody>
          <a:bodyPr/>
          <a:lstStyle>
            <a:lvl1pPr>
              <a:defRPr dirty="0" smtClean="0"/>
            </a:lvl1pPr>
          </a:lstStyle>
          <a:p>
            <a:pPr>
              <a:defRPr/>
            </a:pPr>
            <a:r>
              <a:rPr lang="en-US"/>
              <a:t>ARSHAD JAMAL</a:t>
            </a:r>
          </a:p>
        </p:txBody>
      </p:sp>
      <p:sp>
        <p:nvSpPr>
          <p:cNvPr id="4" name="Slide Number Placeholder 17"/>
          <p:cNvSpPr>
            <a:spLocks noGrp="1"/>
          </p:cNvSpPr>
          <p:nvPr>
            <p:ph type="sldNum" sz="quarter" idx="12"/>
          </p:nvPr>
        </p:nvSpPr>
        <p:spPr/>
        <p:txBody>
          <a:bodyPr/>
          <a:lstStyle>
            <a:lvl1pPr>
              <a:defRPr/>
            </a:lvl1pPr>
          </a:lstStyle>
          <a:p>
            <a:pPr>
              <a:defRPr/>
            </a:pPr>
            <a:fld id="{E0F815E1-A7F3-44E6-8872-18CFF150F993}" type="slidenum">
              <a:rPr lang="en-US"/>
              <a:pPr>
                <a:defRPr/>
              </a:pPr>
              <a:t>‹#›</a:t>
            </a:fld>
            <a:endParaRPr lang="en-US" dirty="0"/>
          </a:p>
        </p:txBody>
      </p:sp>
    </p:spTree>
    <p:extLst>
      <p:ext uri="{BB962C8B-B14F-4D97-AF65-F5344CB8AC3E}">
        <p14:creationId xmlns="" xmlns:p14="http://schemas.microsoft.com/office/powerpoint/2010/main" val="1246288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extLst/>
          </a:lstStyle>
          <a:p>
            <a:pPr>
              <a:defRPr/>
            </a:pPr>
            <a:endParaRPr lang="en-US"/>
          </a:p>
        </p:txBody>
      </p:sp>
      <p:sp>
        <p:nvSpPr>
          <p:cNvPr id="6" name="Footer Placeholder 5"/>
          <p:cNvSpPr>
            <a:spLocks noGrp="1"/>
          </p:cNvSpPr>
          <p:nvPr>
            <p:ph type="ftr" sz="quarter" idx="11"/>
          </p:nvPr>
        </p:nvSpPr>
        <p:spPr/>
        <p:txBody>
          <a:bodyPr/>
          <a:lstStyle>
            <a:lvl1pPr>
              <a:defRPr dirty="0" smtClean="0"/>
            </a:lvl1pPr>
            <a:extLst/>
          </a:lstStyle>
          <a:p>
            <a:pPr>
              <a:defRPr/>
            </a:pPr>
            <a:r>
              <a:rPr lang="en-US"/>
              <a:t>ARSHAD JAMAL</a:t>
            </a:r>
          </a:p>
        </p:txBody>
      </p:sp>
      <p:sp>
        <p:nvSpPr>
          <p:cNvPr id="7" name="Slide Number Placeholder 6"/>
          <p:cNvSpPr>
            <a:spLocks noGrp="1"/>
          </p:cNvSpPr>
          <p:nvPr>
            <p:ph type="sldNum" sz="quarter" idx="12"/>
          </p:nvPr>
        </p:nvSpPr>
        <p:spPr/>
        <p:txBody>
          <a:bodyPr/>
          <a:lstStyle>
            <a:lvl1pPr>
              <a:defRPr/>
            </a:lvl1pPr>
            <a:extLst/>
          </a:lstStyle>
          <a:p>
            <a:pPr>
              <a:defRPr/>
            </a:pPr>
            <a:fld id="{B154BB70-72CC-4B70-A80C-FB1F5612393C}" type="slidenum">
              <a:rPr lang="en-US"/>
              <a:pPr>
                <a:defRPr/>
              </a:pPr>
              <a:t>‹#›</a:t>
            </a:fld>
            <a:endParaRPr lang="en-US" dirty="0"/>
          </a:p>
        </p:txBody>
      </p:sp>
    </p:spTree>
    <p:extLst>
      <p:ext uri="{BB962C8B-B14F-4D97-AF65-F5344CB8AC3E}">
        <p14:creationId xmlns="" xmlns:p14="http://schemas.microsoft.com/office/powerpoint/2010/main" val="272694709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5"/>
          <p:cNvSpPr>
            <a:spLocks noGrp="1"/>
          </p:cNvSpPr>
          <p:nvPr>
            <p:ph type="sldNum" sz="quarter" idx="12"/>
          </p:nvPr>
        </p:nvSpPr>
        <p:spPr/>
        <p:txBody>
          <a:bodyPr/>
          <a:lstStyle>
            <a:lvl1pPr>
              <a:defRPr/>
            </a:lvl1pPr>
          </a:lstStyle>
          <a:p>
            <a:pPr>
              <a:defRPr/>
            </a:pPr>
            <a:fld id="{A4F4BB67-9D6C-426C-8E33-DF44CCC04A3D}" type="slidenum">
              <a:rPr lang="en-US"/>
              <a:pPr>
                <a:defRPr/>
              </a:pPr>
              <a:t>‹#›</a:t>
            </a:fld>
            <a:endParaRPr lang="en-US" dirty="0"/>
          </a:p>
        </p:txBody>
      </p:sp>
    </p:spTree>
    <p:extLst>
      <p:ext uri="{BB962C8B-B14F-4D97-AF65-F5344CB8AC3E}">
        <p14:creationId xmlns="" xmlns:p14="http://schemas.microsoft.com/office/powerpoint/2010/main" val="4530913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6" name="Freeform 15"/>
          <p:cNvSpPr>
            <a:spLocks/>
          </p:cNvSpPr>
          <p:nvPr/>
        </p:nvSpPr>
        <p:spPr bwMode="auto">
          <a:xfrm>
            <a:off x="-53975" y="5784850"/>
            <a:ext cx="3802063" cy="8382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GB"/>
          </a:p>
        </p:txBody>
      </p:sp>
      <p:sp>
        <p:nvSpPr>
          <p:cNvPr id="7" name="Right Triangle 6"/>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dirty="0"/>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endParaRPr lang="en-US"/>
          </a:p>
        </p:txBody>
      </p:sp>
      <p:sp>
        <p:nvSpPr>
          <p:cNvPr id="12" name="Footer Placeholder 5"/>
          <p:cNvSpPr>
            <a:spLocks noGrp="1"/>
          </p:cNvSpPr>
          <p:nvPr>
            <p:ph type="ftr" sz="quarter" idx="11"/>
          </p:nvPr>
        </p:nvSpPr>
        <p:spPr/>
        <p:txBody>
          <a:bodyPr/>
          <a:lstStyle>
            <a:lvl1pPr>
              <a:defRPr>
                <a:solidFill>
                  <a:schemeClr val="tx1"/>
                </a:solidFill>
              </a:defRPr>
            </a:lvl1pPr>
            <a:extLst/>
          </a:lstStyle>
          <a:p>
            <a:pPr>
              <a:defRPr/>
            </a:pPr>
            <a:r>
              <a:rPr lang="en-US"/>
              <a:t>Information Technology Project Management, Sixth Edition</a:t>
            </a:r>
          </a:p>
        </p:txBody>
      </p:sp>
      <p:sp>
        <p:nvSpPr>
          <p:cNvPr id="13" name="Slide Number Placeholder 6"/>
          <p:cNvSpPr>
            <a:spLocks noGrp="1"/>
          </p:cNvSpPr>
          <p:nvPr>
            <p:ph type="sldNum" sz="quarter" idx="12"/>
          </p:nvPr>
        </p:nvSpPr>
        <p:spPr/>
        <p:txBody>
          <a:bodyPr/>
          <a:lstStyle>
            <a:lvl1pPr>
              <a:defRPr>
                <a:solidFill>
                  <a:schemeClr val="tx1"/>
                </a:solidFill>
              </a:defRPr>
            </a:lvl1pPr>
            <a:extLst/>
          </a:lstStyle>
          <a:p>
            <a:pPr>
              <a:defRPr/>
            </a:pPr>
            <a:fld id="{12A8A92E-FECD-4AC3-8B42-1E7D23ED1F5A}" type="slidenum">
              <a:rPr lang="en-US"/>
              <a:pPr>
                <a:defRPr/>
              </a:pPr>
              <a:t>‹#›</a:t>
            </a:fld>
            <a:endParaRPr lang="en-US" dirty="0"/>
          </a:p>
        </p:txBody>
      </p:sp>
    </p:spTree>
    <p:extLst>
      <p:ext uri="{BB962C8B-B14F-4D97-AF65-F5344CB8AC3E}">
        <p14:creationId xmlns="" xmlns:p14="http://schemas.microsoft.com/office/powerpoint/2010/main" val="3768611032"/>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dirty="0" smtClean="0"/>
            </a:lvl1pPr>
          </a:lstStyle>
          <a:p>
            <a:pPr>
              <a:defRPr/>
            </a:pPr>
            <a:r>
              <a:rPr lang="en-US"/>
              <a:t>ARSHAD JAMAL</a:t>
            </a:r>
          </a:p>
        </p:txBody>
      </p:sp>
      <p:sp>
        <p:nvSpPr>
          <p:cNvPr id="6" name="Slide Number Placeholder 17"/>
          <p:cNvSpPr>
            <a:spLocks noGrp="1"/>
          </p:cNvSpPr>
          <p:nvPr>
            <p:ph type="sldNum" sz="quarter" idx="12"/>
          </p:nvPr>
        </p:nvSpPr>
        <p:spPr/>
        <p:txBody>
          <a:bodyPr/>
          <a:lstStyle>
            <a:lvl1pPr>
              <a:defRPr/>
            </a:lvl1pPr>
          </a:lstStyle>
          <a:p>
            <a:pPr>
              <a:defRPr/>
            </a:pPr>
            <a:fld id="{58A26832-22DC-4295-AA87-4E02448E4A82}" type="slidenum">
              <a:rPr lang="en-US"/>
              <a:pPr>
                <a:defRPr/>
              </a:pPr>
              <a:t>‹#›</a:t>
            </a:fld>
            <a:endParaRPr lang="en-US" dirty="0"/>
          </a:p>
        </p:txBody>
      </p:sp>
    </p:spTree>
    <p:extLst>
      <p:ext uri="{BB962C8B-B14F-4D97-AF65-F5344CB8AC3E}">
        <p14:creationId xmlns="" xmlns:p14="http://schemas.microsoft.com/office/powerpoint/2010/main" val="3023103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dirty="0" smtClean="0"/>
            </a:lvl1pPr>
          </a:lstStyle>
          <a:p>
            <a:pPr>
              <a:defRPr/>
            </a:pPr>
            <a:r>
              <a:rPr lang="en-US"/>
              <a:t>ARSHAD JAMAL</a:t>
            </a:r>
          </a:p>
        </p:txBody>
      </p:sp>
      <p:sp>
        <p:nvSpPr>
          <p:cNvPr id="6" name="Slide Number Placeholder 17"/>
          <p:cNvSpPr>
            <a:spLocks noGrp="1"/>
          </p:cNvSpPr>
          <p:nvPr>
            <p:ph type="sldNum" sz="quarter" idx="12"/>
          </p:nvPr>
        </p:nvSpPr>
        <p:spPr/>
        <p:txBody>
          <a:bodyPr/>
          <a:lstStyle>
            <a:lvl1pPr>
              <a:defRPr/>
            </a:lvl1pPr>
          </a:lstStyle>
          <a:p>
            <a:pPr>
              <a:defRPr/>
            </a:pPr>
            <a:fld id="{ED2BCFA0-63C0-40DE-9B5D-E62FD16F8647}" type="slidenum">
              <a:rPr lang="en-US"/>
              <a:pPr>
                <a:defRPr/>
              </a:pPr>
              <a:t>‹#›</a:t>
            </a:fld>
            <a:endParaRPr lang="en-US" dirty="0"/>
          </a:p>
        </p:txBody>
      </p:sp>
    </p:spTree>
    <p:extLst>
      <p:ext uri="{BB962C8B-B14F-4D97-AF65-F5344CB8AC3E}">
        <p14:creationId xmlns="" xmlns:p14="http://schemas.microsoft.com/office/powerpoint/2010/main" val="74233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6" name="Slide Number Placeholder 5"/>
          <p:cNvSpPr>
            <a:spLocks noGrp="1"/>
          </p:cNvSpPr>
          <p:nvPr>
            <p:ph type="sldNum" sz="quarter" idx="12"/>
          </p:nvPr>
        </p:nvSpPr>
        <p:spPr/>
        <p:txBody>
          <a:bodyPr/>
          <a:lstStyle>
            <a:lvl1pPr>
              <a:defRPr/>
            </a:lvl1pPr>
          </a:lstStyle>
          <a:p>
            <a:pPr>
              <a:defRPr/>
            </a:pPr>
            <a:fld id="{944FA621-97F3-4AEA-AAF9-7F9D23A09161}" type="slidenum">
              <a:rPr lang="en-US"/>
              <a:pPr>
                <a:defRPr/>
              </a:pPr>
              <a:t>‹#›</a:t>
            </a:fld>
            <a:endParaRPr lang="en-US" dirty="0"/>
          </a:p>
        </p:txBody>
      </p:sp>
    </p:spTree>
    <p:extLst>
      <p:ext uri="{BB962C8B-B14F-4D97-AF65-F5344CB8AC3E}">
        <p14:creationId xmlns="" xmlns:p14="http://schemas.microsoft.com/office/powerpoint/2010/main" val="222765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7" name="Slide Number Placeholder 5"/>
          <p:cNvSpPr>
            <a:spLocks noGrp="1"/>
          </p:cNvSpPr>
          <p:nvPr>
            <p:ph type="sldNum" sz="quarter" idx="12"/>
          </p:nvPr>
        </p:nvSpPr>
        <p:spPr/>
        <p:txBody>
          <a:bodyPr/>
          <a:lstStyle>
            <a:lvl1pPr>
              <a:defRPr/>
            </a:lvl1pPr>
          </a:lstStyle>
          <a:p>
            <a:pPr>
              <a:defRPr/>
            </a:pPr>
            <a:fld id="{ECFD1926-0EF2-4A29-B79F-66E711F21454}" type="slidenum">
              <a:rPr lang="en-US"/>
              <a:pPr>
                <a:defRPr/>
              </a:pPr>
              <a:t>‹#›</a:t>
            </a:fld>
            <a:endParaRPr lang="en-US" dirty="0"/>
          </a:p>
        </p:txBody>
      </p:sp>
    </p:spTree>
    <p:extLst>
      <p:ext uri="{BB962C8B-B14F-4D97-AF65-F5344CB8AC3E}">
        <p14:creationId xmlns="" xmlns:p14="http://schemas.microsoft.com/office/powerpoint/2010/main" val="47220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9" name="Slide Number Placeholder 5"/>
          <p:cNvSpPr>
            <a:spLocks noGrp="1"/>
          </p:cNvSpPr>
          <p:nvPr>
            <p:ph type="sldNum" sz="quarter" idx="12"/>
          </p:nvPr>
        </p:nvSpPr>
        <p:spPr/>
        <p:txBody>
          <a:bodyPr/>
          <a:lstStyle>
            <a:lvl1pPr>
              <a:defRPr/>
            </a:lvl1pPr>
          </a:lstStyle>
          <a:p>
            <a:pPr>
              <a:defRPr/>
            </a:pPr>
            <a:fld id="{C7711628-83C5-4C2E-A460-5D9F9BF4D24C}" type="slidenum">
              <a:rPr lang="en-US"/>
              <a:pPr>
                <a:defRPr/>
              </a:pPr>
              <a:t>‹#›</a:t>
            </a:fld>
            <a:endParaRPr lang="en-US" dirty="0"/>
          </a:p>
        </p:txBody>
      </p:sp>
    </p:spTree>
    <p:extLst>
      <p:ext uri="{BB962C8B-B14F-4D97-AF65-F5344CB8AC3E}">
        <p14:creationId xmlns="" xmlns:p14="http://schemas.microsoft.com/office/powerpoint/2010/main" val="471105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5" name="Slide Number Placeholder 5"/>
          <p:cNvSpPr>
            <a:spLocks noGrp="1"/>
          </p:cNvSpPr>
          <p:nvPr>
            <p:ph type="sldNum" sz="quarter" idx="12"/>
          </p:nvPr>
        </p:nvSpPr>
        <p:spPr/>
        <p:txBody>
          <a:bodyPr/>
          <a:lstStyle>
            <a:lvl1pPr>
              <a:defRPr/>
            </a:lvl1pPr>
          </a:lstStyle>
          <a:p>
            <a:pPr>
              <a:defRPr/>
            </a:pPr>
            <a:fld id="{F5DDAFBE-E002-44D6-9552-B4456FC1C0CE}" type="slidenum">
              <a:rPr lang="en-US"/>
              <a:pPr>
                <a:defRPr/>
              </a:pPr>
              <a:t>‹#›</a:t>
            </a:fld>
            <a:endParaRPr lang="en-US" dirty="0"/>
          </a:p>
        </p:txBody>
      </p:sp>
    </p:spTree>
    <p:extLst>
      <p:ext uri="{BB962C8B-B14F-4D97-AF65-F5344CB8AC3E}">
        <p14:creationId xmlns="" xmlns:p14="http://schemas.microsoft.com/office/powerpoint/2010/main" val="2745182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4" name="Slide Number Placeholder 5"/>
          <p:cNvSpPr>
            <a:spLocks noGrp="1"/>
          </p:cNvSpPr>
          <p:nvPr>
            <p:ph type="sldNum" sz="quarter" idx="12"/>
          </p:nvPr>
        </p:nvSpPr>
        <p:spPr/>
        <p:txBody>
          <a:bodyPr/>
          <a:lstStyle>
            <a:lvl1pPr>
              <a:defRPr/>
            </a:lvl1pPr>
          </a:lstStyle>
          <a:p>
            <a:pPr>
              <a:defRPr/>
            </a:pPr>
            <a:fld id="{7438D166-D0A1-4A29-9AC7-4E3BEF6CF79D}" type="slidenum">
              <a:rPr lang="en-US"/>
              <a:pPr>
                <a:defRPr/>
              </a:pPr>
              <a:t>‹#›</a:t>
            </a:fld>
            <a:endParaRPr lang="en-US" dirty="0"/>
          </a:p>
        </p:txBody>
      </p:sp>
    </p:spTree>
    <p:extLst>
      <p:ext uri="{BB962C8B-B14F-4D97-AF65-F5344CB8AC3E}">
        <p14:creationId xmlns="" xmlns:p14="http://schemas.microsoft.com/office/powerpoint/2010/main" val="365380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7" name="Slide Number Placeholder 5"/>
          <p:cNvSpPr>
            <a:spLocks noGrp="1"/>
          </p:cNvSpPr>
          <p:nvPr>
            <p:ph type="sldNum" sz="quarter" idx="12"/>
          </p:nvPr>
        </p:nvSpPr>
        <p:spPr/>
        <p:txBody>
          <a:bodyPr/>
          <a:lstStyle>
            <a:lvl1pPr>
              <a:defRPr/>
            </a:lvl1pPr>
          </a:lstStyle>
          <a:p>
            <a:pPr>
              <a:defRPr/>
            </a:pPr>
            <a:fld id="{D3BF91E2-4FE8-491B-B03D-536D38E6199F}" type="slidenum">
              <a:rPr lang="en-US"/>
              <a:pPr>
                <a:defRPr/>
              </a:pPr>
              <a:t>‹#›</a:t>
            </a:fld>
            <a:endParaRPr lang="en-US" dirty="0"/>
          </a:p>
        </p:txBody>
      </p:sp>
    </p:spTree>
    <p:extLst>
      <p:ext uri="{BB962C8B-B14F-4D97-AF65-F5344CB8AC3E}">
        <p14:creationId xmlns="" xmlns:p14="http://schemas.microsoft.com/office/powerpoint/2010/main" val="2304453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r>
              <a:rPr lang="en-US"/>
              <a:t>Information Technology Project Management, Sixth Edition</a:t>
            </a:r>
          </a:p>
        </p:txBody>
      </p:sp>
      <p:sp>
        <p:nvSpPr>
          <p:cNvPr id="7" name="Slide Number Placeholder 5"/>
          <p:cNvSpPr>
            <a:spLocks noGrp="1"/>
          </p:cNvSpPr>
          <p:nvPr>
            <p:ph type="sldNum" sz="quarter" idx="12"/>
          </p:nvPr>
        </p:nvSpPr>
        <p:spPr/>
        <p:txBody>
          <a:bodyPr/>
          <a:lstStyle>
            <a:lvl1pPr>
              <a:defRPr/>
            </a:lvl1pPr>
          </a:lstStyle>
          <a:p>
            <a:pPr>
              <a:defRPr/>
            </a:pPr>
            <a:fld id="{76F66687-FFC5-43E2-BE73-DB5610D2D5C6}" type="slidenum">
              <a:rPr lang="en-US"/>
              <a:pPr>
                <a:defRPr/>
              </a:pPr>
              <a:t>‹#›</a:t>
            </a:fld>
            <a:endParaRPr lang="en-US" dirty="0"/>
          </a:p>
        </p:txBody>
      </p:sp>
    </p:spTree>
    <p:extLst>
      <p:ext uri="{BB962C8B-B14F-4D97-AF65-F5344CB8AC3E}">
        <p14:creationId xmlns="" xmlns:p14="http://schemas.microsoft.com/office/powerpoint/2010/main" val="3304049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nSpc>
                <a:spcPct val="90000"/>
              </a:lnSpc>
              <a:spcBef>
                <a:spcPct val="20000"/>
              </a:spcBef>
              <a:buFontTx/>
              <a:buChar char="•"/>
              <a:defRPr sz="1200">
                <a:solidFill>
                  <a:srgbClr val="898989"/>
                </a:solidFill>
                <a:latin typeface="Times New Roman" pitchFamily="18" charset="0"/>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lnSpc>
                <a:spcPct val="90000"/>
              </a:lnSpc>
              <a:spcBef>
                <a:spcPct val="20000"/>
              </a:spcBef>
              <a:buFontTx/>
              <a:buChar char="•"/>
              <a:defRPr sz="1200">
                <a:solidFill>
                  <a:srgbClr val="898989"/>
                </a:solidFill>
                <a:latin typeface="Times New Roman" pitchFamily="18" charset="0"/>
              </a:defRPr>
            </a:lvl1pPr>
          </a:lstStyle>
          <a:p>
            <a:pPr>
              <a:defRPr/>
            </a:pPr>
            <a:r>
              <a:rPr lang="en-US"/>
              <a:t>Information Technology Project Management, Sixth Edition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lnSpc>
                <a:spcPct val="90000"/>
              </a:lnSpc>
              <a:spcBef>
                <a:spcPct val="20000"/>
              </a:spcBef>
              <a:buFontTx/>
              <a:buChar char="•"/>
              <a:defRPr sz="1200">
                <a:solidFill>
                  <a:schemeClr val="tx1">
                    <a:tint val="75000"/>
                  </a:schemeClr>
                </a:solidFill>
                <a:latin typeface="Times New Roman" pitchFamily="18" charset="0"/>
              </a:defRPr>
            </a:lvl1pPr>
          </a:lstStyle>
          <a:p>
            <a:pPr>
              <a:defRPr/>
            </a:pPr>
            <a:fld id="{B41D51A3-2C63-4D4F-9D77-EECE403476A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dirty="0"/>
          </a:p>
        </p:txBody>
      </p:sp>
      <p:sp>
        <p:nvSpPr>
          <p:cNvPr id="2051" name="Freeform 11"/>
          <p:cNvSpPr>
            <a:spLocks/>
          </p:cNvSpPr>
          <p:nvPr/>
        </p:nvSpPr>
        <p:spPr bwMode="auto">
          <a:xfrm>
            <a:off x="-53975" y="5784850"/>
            <a:ext cx="3802063" cy="8382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GB"/>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2057"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extLst/>
          </a:lstStyle>
          <a:p>
            <a:pPr>
              <a:defRPr/>
            </a:pPr>
            <a:endParaRPr lang="en-US"/>
          </a:p>
        </p:txBody>
      </p:sp>
      <p:sp>
        <p:nvSpPr>
          <p:cNvPr id="22" name="Footer Placeholder 21"/>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defRPr>
            </a:lvl1pPr>
            <a:extLst/>
          </a:lstStyle>
          <a:p>
            <a:pPr>
              <a:defRPr/>
            </a:pPr>
            <a:r>
              <a:rPr lang="en-US"/>
              <a:t>Information Technology Project Management, Sixth Edition</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803BF62A-EECC-4221-96EB-36DC36192F4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Lst>
  <p:hf sldNum="0"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Arial" charset="0"/>
        </a:defRPr>
      </a:lvl2pPr>
      <a:lvl3pPr algn="l" rtl="0" eaLnBrk="0" fontAlgn="base" hangingPunct="0">
        <a:spcBef>
          <a:spcPct val="0"/>
        </a:spcBef>
        <a:spcAft>
          <a:spcPct val="0"/>
        </a:spcAft>
        <a:defRPr sz="4100" b="1">
          <a:solidFill>
            <a:schemeClr val="tx2"/>
          </a:solidFill>
          <a:latin typeface="Arial" charset="0"/>
        </a:defRPr>
      </a:lvl3pPr>
      <a:lvl4pPr algn="l" rtl="0" eaLnBrk="0" fontAlgn="base" hangingPunct="0">
        <a:spcBef>
          <a:spcPct val="0"/>
        </a:spcBef>
        <a:spcAft>
          <a:spcPct val="0"/>
        </a:spcAft>
        <a:defRPr sz="4100" b="1">
          <a:solidFill>
            <a:schemeClr val="tx2"/>
          </a:solidFill>
          <a:latin typeface="Arial" charset="0"/>
        </a:defRPr>
      </a:lvl4pPr>
      <a:lvl5pPr algn="l" rtl="0" eaLnBrk="0" fontAlgn="base" hangingPunct="0">
        <a:spcBef>
          <a:spcPct val="0"/>
        </a:spcBef>
        <a:spcAft>
          <a:spcPct val="0"/>
        </a:spcAft>
        <a:defRPr sz="4100" b="1">
          <a:solidFill>
            <a:schemeClr val="tx2"/>
          </a:solidFill>
          <a:latin typeface="Arial" charset="0"/>
        </a:defRPr>
      </a:lvl5pPr>
      <a:lvl6pPr marL="457200" algn="l" rtl="0" eaLnBrk="1" fontAlgn="base" hangingPunct="1">
        <a:spcBef>
          <a:spcPct val="0"/>
        </a:spcBef>
        <a:spcAft>
          <a:spcPct val="0"/>
        </a:spcAft>
        <a:defRPr sz="4100" b="1">
          <a:solidFill>
            <a:schemeClr val="tx2"/>
          </a:solidFill>
          <a:latin typeface="Lucida Sans Unicode" pitchFamily="34" charset="0"/>
        </a:defRPr>
      </a:lvl6pPr>
      <a:lvl7pPr marL="914400" algn="l" rtl="0" eaLnBrk="1" fontAlgn="base" hangingPunct="1">
        <a:spcBef>
          <a:spcPct val="0"/>
        </a:spcBef>
        <a:spcAft>
          <a:spcPct val="0"/>
        </a:spcAft>
        <a:defRPr sz="4100" b="1">
          <a:solidFill>
            <a:schemeClr val="tx2"/>
          </a:solidFill>
          <a:latin typeface="Lucida Sans Unicode" pitchFamily="34" charset="0"/>
        </a:defRPr>
      </a:lvl7pPr>
      <a:lvl8pPr marL="1371600" algn="l" rtl="0" eaLnBrk="1" fontAlgn="base" hangingPunct="1">
        <a:spcBef>
          <a:spcPct val="0"/>
        </a:spcBef>
        <a:spcAft>
          <a:spcPct val="0"/>
        </a:spcAft>
        <a:defRPr sz="4100" b="1">
          <a:solidFill>
            <a:schemeClr val="tx2"/>
          </a:solidFill>
          <a:latin typeface="Lucida Sans Unicode" pitchFamily="34" charset="0"/>
        </a:defRPr>
      </a:lvl8pPr>
      <a:lvl9pPr marL="1828800" algn="l" rtl="0" eaLnBrk="1" fontAlgn="base" hangingPunct="1">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33400" y="1295400"/>
            <a:ext cx="8305800" cy="1349375"/>
          </a:xfrm>
        </p:spPr>
        <p:txBody>
          <a:bodyPr>
            <a:noAutofit/>
          </a:bodyPr>
          <a:lstStyle/>
          <a:p>
            <a:pPr eaLnBrk="1" fontAlgn="auto" hangingPunct="1">
              <a:spcAft>
                <a:spcPts val="0"/>
              </a:spcAft>
              <a:defRPr/>
            </a:pPr>
            <a:r>
              <a:rPr dirty="0">
                <a:effectLst>
                  <a:outerShdw blurRad="38100" dist="38100" dir="2700000" algn="tl">
                    <a:srgbClr val="FFFFFF"/>
                  </a:outerShdw>
                </a:effectLst>
                <a:latin typeface="Arial Rounded MT Bold" pitchFamily="34" charset="0"/>
              </a:rPr>
              <a:t>Chapter </a:t>
            </a:r>
            <a:r>
              <a:rPr lang="en-US" dirty="0" smtClean="0">
                <a:effectLst>
                  <a:outerShdw blurRad="38100" dist="38100" dir="2700000" algn="tl">
                    <a:srgbClr val="FFFFFF"/>
                  </a:outerShdw>
                </a:effectLst>
                <a:latin typeface="Arial Rounded MT Bold" pitchFamily="34" charset="0"/>
              </a:rPr>
              <a:t>4</a:t>
            </a:r>
            <a:r>
              <a:rPr dirty="0" smtClean="0">
                <a:effectLst>
                  <a:outerShdw blurRad="38100" dist="38100" dir="2700000" algn="tl">
                    <a:srgbClr val="FFFFFF"/>
                  </a:outerShdw>
                </a:effectLst>
                <a:latin typeface="Arial Rounded MT Bold" pitchFamily="34" charset="0"/>
              </a:rPr>
              <a:t>:</a:t>
            </a:r>
            <a:r>
              <a:rPr dirty="0">
                <a:effectLst>
                  <a:outerShdw blurRad="38100" dist="38100" dir="2700000" algn="tl">
                    <a:srgbClr val="FFFFFF"/>
                  </a:outerShdw>
                </a:effectLst>
                <a:latin typeface="Arial Rounded MT Bold" pitchFamily="34" charset="0"/>
              </a:rPr>
              <a:t/>
            </a:r>
            <a:br>
              <a:rPr dirty="0">
                <a:effectLst>
                  <a:outerShdw blurRad="38100" dist="38100" dir="2700000" algn="tl">
                    <a:srgbClr val="FFFFFF"/>
                  </a:outerShdw>
                </a:effectLst>
                <a:latin typeface="Arial Rounded MT Bold" pitchFamily="34" charset="0"/>
              </a:rPr>
            </a:br>
            <a:r>
              <a:rPr dirty="0" smtClean="0">
                <a:effectLst>
                  <a:outerShdw blurRad="38100" dist="38100" dir="2700000" algn="tl">
                    <a:srgbClr val="FFFFFF"/>
                  </a:outerShdw>
                </a:effectLst>
                <a:latin typeface="Arial Rounded MT Bold" pitchFamily="34" charset="0"/>
              </a:rPr>
              <a:t>Project Scope Management</a:t>
            </a:r>
            <a:endParaRPr dirty="0">
              <a:effectLst>
                <a:outerShdw blurRad="38100" dist="38100" dir="2700000" algn="tl">
                  <a:srgbClr val="FFFFFF"/>
                </a:outerShdw>
              </a:effectLst>
              <a:latin typeface="Arial Rounded MT Bold" pitchFamily="34" charset="0"/>
            </a:endParaRPr>
          </a:p>
        </p:txBody>
      </p:sp>
      <p:sp>
        <p:nvSpPr>
          <p:cNvPr id="5" name="Rectangle 3"/>
          <p:cNvSpPr>
            <a:spLocks noChangeArrowheads="1"/>
          </p:cNvSpPr>
          <p:nvPr/>
        </p:nvSpPr>
        <p:spPr bwMode="auto">
          <a:xfrm>
            <a:off x="152400" y="3657600"/>
            <a:ext cx="5791200" cy="1349375"/>
          </a:xfrm>
          <a:prstGeom prst="rect">
            <a:avLst/>
          </a:prstGeom>
          <a:noFill/>
          <a:ln w="9525">
            <a:noFill/>
            <a:miter lim="800000"/>
            <a:headEnd/>
            <a:tailEnd/>
          </a:ln>
          <a:effectLst/>
        </p:spPr>
        <p:txBody>
          <a:bodyPr/>
          <a:lstStyle/>
          <a:p>
            <a:pPr>
              <a:defRPr/>
            </a:pPr>
            <a:r>
              <a:rPr lang="en-US" sz="2800" b="1" dirty="0">
                <a:solidFill>
                  <a:schemeClr val="tx2"/>
                </a:solidFill>
                <a:effectLst>
                  <a:outerShdw blurRad="38100" dist="38100" dir="2700000" algn="tl">
                    <a:srgbClr val="FFFFFF"/>
                  </a:outerShdw>
                </a:effectLst>
                <a:latin typeface="Arial Rounded MT Bold" pitchFamily="34" charset="0"/>
                <a:ea typeface="+mj-ea"/>
                <a:cs typeface="+mj-cs"/>
              </a:rPr>
              <a:t>Information Technology Project Management, Sixth Edition</a:t>
            </a:r>
          </a:p>
        </p:txBody>
      </p:sp>
      <p:pic>
        <p:nvPicPr>
          <p:cNvPr id="14340"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43600" y="3048000"/>
            <a:ext cx="2895600" cy="3625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p:cNvSpPr>
            <a:spLocks noGrp="1"/>
          </p:cNvSpPr>
          <p:nvPr>
            <p:ph idx="1"/>
          </p:nvPr>
        </p:nvSpPr>
        <p:spPr>
          <a:xfrm>
            <a:off x="457200" y="1295400"/>
            <a:ext cx="8229600" cy="4525963"/>
          </a:xfrm>
        </p:spPr>
        <p:txBody>
          <a:bodyPr/>
          <a:lstStyle/>
          <a:p>
            <a:pPr eaLnBrk="1" hangingPunct="1"/>
            <a:r>
              <a:rPr lang="en-US" smtClean="0"/>
              <a:t>Genesys Telecommunications Laboratories uses Accept software, a product planning and innovation management application and winner of the Excellence in Product Management Award from 2006–2008</a:t>
            </a:r>
          </a:p>
          <a:p>
            <a:pPr eaLnBrk="1" hangingPunct="1"/>
            <a:r>
              <a:rPr lang="en-US" smtClean="0"/>
              <a:t>Accept helps them instill a consistent, repeatable, and predictable process for new product definition and development</a:t>
            </a:r>
          </a:p>
          <a:p>
            <a:pPr eaLnBrk="1" hangingPunct="1"/>
            <a:r>
              <a:rPr lang="en-US" smtClean="0"/>
              <a:t>They can define what information comprises a requirement and enforce discipline around that process</a:t>
            </a:r>
          </a:p>
          <a:p>
            <a:pPr eaLnBrk="1" hangingPunct="1"/>
            <a:endParaRPr lang="en-US" smtClean="0"/>
          </a:p>
        </p:txBody>
      </p:sp>
      <p:sp>
        <p:nvSpPr>
          <p:cNvPr id="3" name="Title 2"/>
          <p:cNvSpPr>
            <a:spLocks noGrp="1"/>
          </p:cNvSpPr>
          <p:nvPr>
            <p:ph type="title"/>
          </p:nvPr>
        </p:nvSpPr>
        <p:spPr/>
        <p:txBody>
          <a:bodyPr/>
          <a:lstStyle/>
          <a:p>
            <a:pPr eaLnBrk="1" hangingPunct="1">
              <a:defRPr/>
            </a:pPr>
            <a:r>
              <a:rPr lang="en-US" dirty="0" smtClean="0"/>
              <a:t>What Went Right?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p:cNvSpPr>
            <a:spLocks noGrp="1"/>
          </p:cNvSpPr>
          <p:nvPr>
            <p:ph idx="1"/>
          </p:nvPr>
        </p:nvSpPr>
        <p:spPr>
          <a:xfrm>
            <a:off x="457200" y="1066800"/>
            <a:ext cx="8229600" cy="4525963"/>
          </a:xfrm>
        </p:spPr>
        <p:txBody>
          <a:bodyPr/>
          <a:lstStyle/>
          <a:p>
            <a:pPr eaLnBrk="1" hangingPunct="1"/>
            <a:r>
              <a:rPr lang="en-US" sz="2400" smtClean="0"/>
              <a:t>Requirements documents are often generated by software and include text, images, diagrams, videos, and other media; they are often broken down into different categories such as functional, service, performance, quality, training requirements, and so on</a:t>
            </a:r>
          </a:p>
          <a:p>
            <a:pPr eaLnBrk="1" hangingPunct="1"/>
            <a:r>
              <a:rPr lang="en-US" sz="2400" smtClean="0"/>
              <a:t>A </a:t>
            </a:r>
            <a:r>
              <a:rPr lang="en-US" sz="2400" b="1" smtClean="0"/>
              <a:t>requirements management plan </a:t>
            </a:r>
            <a:r>
              <a:rPr lang="en-US" sz="2400" smtClean="0"/>
              <a:t>describes how project requirements will be analyzed, documented, and managed</a:t>
            </a:r>
          </a:p>
          <a:p>
            <a:pPr eaLnBrk="1" hangingPunct="1"/>
            <a:r>
              <a:rPr lang="en-US" sz="2400" smtClean="0"/>
              <a:t>A </a:t>
            </a:r>
            <a:r>
              <a:rPr lang="en-US" sz="2400" b="1" smtClean="0"/>
              <a:t>requirements traceability matrix (RTM) </a:t>
            </a:r>
            <a:r>
              <a:rPr lang="en-US" sz="2400" smtClean="0"/>
              <a:t>is a table that lists requirements, various attributes of each requirement, and the status of the requirements to ensure that all requirements are addressed</a:t>
            </a:r>
          </a:p>
          <a:p>
            <a:pPr lvl="1" eaLnBrk="1" hangingPunct="1"/>
            <a:endParaRPr lang="en-US" smtClean="0"/>
          </a:p>
          <a:p>
            <a:pPr eaLnBrk="1" hangingPunct="1"/>
            <a:endParaRPr lang="en-US" smtClean="0"/>
          </a:p>
        </p:txBody>
      </p:sp>
      <p:sp>
        <p:nvSpPr>
          <p:cNvPr id="3" name="Title 2"/>
          <p:cNvSpPr>
            <a:spLocks noGrp="1"/>
          </p:cNvSpPr>
          <p:nvPr>
            <p:ph type="title"/>
          </p:nvPr>
        </p:nvSpPr>
        <p:spPr>
          <a:xfrm>
            <a:off x="457200" y="0"/>
            <a:ext cx="8229600" cy="1143000"/>
          </a:xfrm>
        </p:spPr>
        <p:txBody>
          <a:bodyPr/>
          <a:lstStyle/>
          <a:p>
            <a:pPr eaLnBrk="1" hangingPunct="1">
              <a:defRPr/>
            </a:pPr>
            <a:r>
              <a:rPr lang="en-US" dirty="0" smtClean="0"/>
              <a:t>Documenting Requirements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81000"/>
            <a:ext cx="8229600" cy="1143000"/>
          </a:xfrm>
        </p:spPr>
        <p:txBody>
          <a:bodyPr>
            <a:normAutofit fontScale="90000"/>
          </a:bodyPr>
          <a:lstStyle/>
          <a:p>
            <a:pPr eaLnBrk="1" hangingPunct="1">
              <a:defRPr/>
            </a:pPr>
            <a:r>
              <a:rPr lang="en-US" dirty="0" smtClean="0"/>
              <a:t>Table 5-1. Sample Requirements Traceability Matrix</a:t>
            </a:r>
            <a:br>
              <a:rPr lang="en-US" dirty="0" smtClean="0"/>
            </a:br>
            <a:endParaRPr lang="en-US" dirty="0"/>
          </a:p>
        </p:txBody>
      </p:sp>
      <p:pic>
        <p:nvPicPr>
          <p:cNvPr id="2560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l="17500" t="39000" r="23125" b="39999"/>
          <a:stretch>
            <a:fillRect/>
          </a:stretch>
        </p:blipFill>
        <p:spPr bwMode="auto">
          <a:xfrm>
            <a:off x="304800" y="1905000"/>
            <a:ext cx="8618538"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381000" y="1447800"/>
            <a:ext cx="8458200" cy="4343400"/>
          </a:xfrm>
        </p:spPr>
        <p:txBody>
          <a:bodyPr/>
          <a:lstStyle/>
          <a:p>
            <a:pPr eaLnBrk="1" hangingPunct="1"/>
            <a:r>
              <a:rPr lang="en-US" smtClean="0"/>
              <a:t>Key inputs for preparing the project scope statement include the project charter, requirements documentation, and organizational process assets such as policies and procedures related to scope statements as well as project files and lessons learned from previous, similar projects</a:t>
            </a:r>
          </a:p>
          <a:p>
            <a:pPr eaLnBrk="1" hangingPunct="1"/>
            <a:r>
              <a:rPr lang="en-US" smtClean="0"/>
              <a:t>As time progresses, the scope of a project should become more clear and specific</a:t>
            </a:r>
          </a:p>
        </p:txBody>
      </p:sp>
      <p:sp>
        <p:nvSpPr>
          <p:cNvPr id="18434" name="Rectangle 2"/>
          <p:cNvSpPr>
            <a:spLocks noGrp="1" noChangeArrowheads="1"/>
          </p:cNvSpPr>
          <p:nvPr>
            <p:ph type="title"/>
          </p:nvPr>
        </p:nvSpPr>
        <p:spPr>
          <a:xfrm>
            <a:off x="533400" y="152400"/>
            <a:ext cx="8610600" cy="1311275"/>
          </a:xfrm>
        </p:spPr>
        <p:txBody>
          <a:bodyPr/>
          <a:lstStyle/>
          <a:p>
            <a:pPr eaLnBrk="1" hangingPunct="1">
              <a:defRPr/>
            </a:pPr>
            <a:r>
              <a:rPr lang="en-US" dirty="0" smtClean="0"/>
              <a:t>Defining Scope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a:xfrm>
            <a:off x="0" y="0"/>
            <a:ext cx="9144000" cy="1143000"/>
          </a:xfrm>
        </p:spPr>
        <p:txBody>
          <a:bodyPr/>
          <a:lstStyle/>
          <a:p>
            <a:pPr eaLnBrk="1" hangingPunct="1">
              <a:defRPr/>
            </a:pPr>
            <a:r>
              <a:rPr lang="en-US" sz="3600" dirty="0" smtClean="0"/>
              <a:t>Table 5-3. Further Defining Project Scope</a:t>
            </a:r>
          </a:p>
        </p:txBody>
      </p:sp>
      <p:pic>
        <p:nvPicPr>
          <p:cNvPr id="27651"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l="17500" t="37000" r="22501" b="17000"/>
          <a:stretch>
            <a:fillRect/>
          </a:stretch>
        </p:blipFill>
        <p:spPr bwMode="auto">
          <a:xfrm>
            <a:off x="304800" y="1371600"/>
            <a:ext cx="8428038"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04800" y="1219200"/>
            <a:ext cx="8229600" cy="4525963"/>
          </a:xfrm>
        </p:spPr>
        <p:txBody>
          <a:bodyPr/>
          <a:lstStyle/>
          <a:p>
            <a:pPr indent="457200" eaLnBrk="1" hangingPunct="1">
              <a:defRPr/>
            </a:pPr>
            <a:r>
              <a:rPr lang="en-US" sz="2400" dirty="0" smtClean="0"/>
              <a:t>Many people enjoy watching television shows like </a:t>
            </a:r>
            <a:r>
              <a:rPr lang="en-US" sz="2400" i="1" dirty="0" smtClean="0"/>
              <a:t>Trading Spaces</a:t>
            </a:r>
            <a:r>
              <a:rPr lang="en-US" sz="2400" dirty="0" smtClean="0"/>
              <a:t>, where participants have two days and $1,000 to update a room in their neighbor’s house; since the time and cost are set, it’s the scope that has the most flexibility</a:t>
            </a:r>
          </a:p>
          <a:p>
            <a:pPr indent="457200" eaLnBrk="1" hangingPunct="1">
              <a:defRPr/>
            </a:pPr>
            <a:r>
              <a:rPr lang="en-US" sz="2400" dirty="0" smtClean="0"/>
              <a:t>Although most homeowners are very happy with work done on the show, some are obviously disappointed; part of agreeing to be on the show includes signing a release statement acknowledging that you will accept whatever work has been done</a:t>
            </a:r>
          </a:p>
          <a:p>
            <a:pPr indent="457200" eaLnBrk="1" hangingPunct="1">
              <a:defRPr/>
            </a:pPr>
            <a:r>
              <a:rPr lang="en-US" sz="2400" dirty="0" smtClean="0"/>
              <a:t>Too bad you can’t get sponsors for most projects to sign a similar release form; it would make project scope management much easier!</a:t>
            </a:r>
          </a:p>
          <a:p>
            <a:pPr eaLnBrk="1" hangingPunct="1">
              <a:buFont typeface="Wingdings" pitchFamily="2" charset="2"/>
              <a:buChar char="Ø"/>
              <a:defRPr/>
            </a:pPr>
            <a:endParaRPr lang="en-US" sz="2400" dirty="0"/>
          </a:p>
        </p:txBody>
      </p:sp>
      <p:sp>
        <p:nvSpPr>
          <p:cNvPr id="20482" name="Rectangle 4"/>
          <p:cNvSpPr>
            <a:spLocks noGrp="1" noChangeArrowheads="1"/>
          </p:cNvSpPr>
          <p:nvPr>
            <p:ph type="title"/>
          </p:nvPr>
        </p:nvSpPr>
        <p:spPr/>
        <p:txBody>
          <a:bodyPr/>
          <a:lstStyle/>
          <a:p>
            <a:pPr eaLnBrk="1" hangingPunct="1">
              <a:defRPr/>
            </a:pPr>
            <a:r>
              <a:rPr lang="en-US" dirty="0" smtClean="0"/>
              <a:t>Media Snapshot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p:txBody>
          <a:bodyPr/>
          <a:lstStyle/>
          <a:p>
            <a:pPr eaLnBrk="1" hangingPunct="1"/>
            <a:r>
              <a:rPr lang="en-US" smtClean="0"/>
              <a:t>A </a:t>
            </a:r>
            <a:r>
              <a:rPr lang="en-US" b="1" smtClean="0"/>
              <a:t>WBS</a:t>
            </a:r>
            <a:r>
              <a:rPr lang="en-US" smtClean="0"/>
              <a:t> is a deliverable-oriented grouping of the work involved in a project that defines the total scope of the project</a:t>
            </a:r>
          </a:p>
          <a:p>
            <a:pPr eaLnBrk="1" hangingPunct="1"/>
            <a:r>
              <a:rPr lang="en-US" smtClean="0"/>
              <a:t>WBS is a foundation document that provides the basis for planning and managing project schedules, costs, resources, and changes</a:t>
            </a:r>
          </a:p>
          <a:p>
            <a:pPr eaLnBrk="1" hangingPunct="1"/>
            <a:r>
              <a:rPr lang="en-US" b="1" smtClean="0"/>
              <a:t>Decomposition</a:t>
            </a:r>
            <a:r>
              <a:rPr lang="en-US" smtClean="0"/>
              <a:t> is subdividing project deliverables into smaller pieces</a:t>
            </a:r>
          </a:p>
          <a:p>
            <a:pPr eaLnBrk="1" hangingPunct="1"/>
            <a:r>
              <a:rPr lang="en-US" smtClean="0"/>
              <a:t>A </a:t>
            </a:r>
            <a:r>
              <a:rPr lang="en-US" b="1" smtClean="0"/>
              <a:t>work package </a:t>
            </a:r>
            <a:r>
              <a:rPr lang="en-US" smtClean="0"/>
              <a:t>is a task at the lowest level of the WBS</a:t>
            </a:r>
          </a:p>
        </p:txBody>
      </p:sp>
      <p:sp>
        <p:nvSpPr>
          <p:cNvPr id="21506" name="Rectangle 2"/>
          <p:cNvSpPr>
            <a:spLocks noGrp="1" noChangeArrowheads="1"/>
          </p:cNvSpPr>
          <p:nvPr>
            <p:ph type="title"/>
          </p:nvPr>
        </p:nvSpPr>
        <p:spPr/>
        <p:txBody>
          <a:bodyPr>
            <a:normAutofit fontScale="90000"/>
          </a:bodyPr>
          <a:lstStyle/>
          <a:p>
            <a:pPr eaLnBrk="1" hangingPunct="1">
              <a:defRPr/>
            </a:pPr>
            <a:r>
              <a:rPr lang="en-US" dirty="0" smtClean="0"/>
              <a:t>Creating the Work Breakdown Structure (WBS)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hangingPunct="1">
              <a:defRPr/>
            </a:pPr>
            <a:r>
              <a:rPr lang="en-US" dirty="0" smtClean="0"/>
              <a:t>Figure 5-3. Sample Intranet WBS</a:t>
            </a:r>
            <a:br>
              <a:rPr lang="en-US" dirty="0" smtClean="0"/>
            </a:br>
            <a:r>
              <a:rPr lang="en-US" dirty="0" smtClean="0"/>
              <a:t>Organized by Product </a:t>
            </a:r>
          </a:p>
        </p:txBody>
      </p:sp>
      <p:pic>
        <p:nvPicPr>
          <p:cNvPr id="30723" name="Picture 5" descr="86921_05_F03.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41300" y="2133600"/>
            <a:ext cx="8661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1143000"/>
          </a:xfrm>
        </p:spPr>
        <p:txBody>
          <a:bodyPr>
            <a:normAutofit fontScale="90000"/>
          </a:bodyPr>
          <a:lstStyle/>
          <a:p>
            <a:pPr eaLnBrk="1" hangingPunct="1">
              <a:defRPr/>
            </a:pPr>
            <a:r>
              <a:rPr lang="en-US" dirty="0" smtClean="0"/>
              <a:t>Figure 5-4. Sample Intranet WBS</a:t>
            </a:r>
            <a:br>
              <a:rPr lang="en-US" dirty="0" smtClean="0"/>
            </a:br>
            <a:r>
              <a:rPr lang="en-US" dirty="0" smtClean="0"/>
              <a:t>Organized by Phase</a:t>
            </a:r>
          </a:p>
        </p:txBody>
      </p:sp>
      <p:pic>
        <p:nvPicPr>
          <p:cNvPr id="31747" name="Picture 5" descr="86921_05_F04.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81200" y="1066800"/>
            <a:ext cx="5721350" cy="545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0"/>
            <a:ext cx="8229600" cy="1143000"/>
          </a:xfrm>
        </p:spPr>
        <p:txBody>
          <a:bodyPr>
            <a:normAutofit fontScale="90000"/>
          </a:bodyPr>
          <a:lstStyle/>
          <a:p>
            <a:pPr eaLnBrk="1" hangingPunct="1">
              <a:defRPr/>
            </a:pPr>
            <a:r>
              <a:rPr lang="en-US" sz="3600" dirty="0" smtClean="0"/>
              <a:t>Figure 5-5. Intranet WBS and Gantt Chart in Microsoft Project</a:t>
            </a:r>
            <a:endParaRPr lang="en-US" dirty="0" smtClean="0"/>
          </a:p>
        </p:txBody>
      </p:sp>
      <p:pic>
        <p:nvPicPr>
          <p:cNvPr id="32771" name="Picture 6" descr="86921_05_F05.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1000" y="1371600"/>
            <a:ext cx="8305800" cy="415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152400" y="1066800"/>
            <a:ext cx="8763000" cy="4572000"/>
          </a:xfrm>
        </p:spPr>
        <p:txBody>
          <a:bodyPr/>
          <a:lstStyle/>
          <a:p>
            <a:pPr marL="609600" indent="-609600" eaLnBrk="1" hangingPunct="1"/>
            <a:r>
              <a:rPr lang="en-US" smtClean="0"/>
              <a:t>Understand the importance of good project scope management</a:t>
            </a:r>
          </a:p>
          <a:p>
            <a:pPr marL="609600" indent="-609600" eaLnBrk="1" hangingPunct="1"/>
            <a:r>
              <a:rPr lang="en-US" smtClean="0"/>
              <a:t>Discuss methods for collecting and documenting requirements in order to meet stakeholder needs and expectations</a:t>
            </a:r>
          </a:p>
          <a:p>
            <a:pPr marL="609600" indent="-609600" eaLnBrk="1" hangingPunct="1"/>
            <a:r>
              <a:rPr lang="en-US" smtClean="0"/>
              <a:t>Explain the scope definition process and describe the contents of a project scope statement</a:t>
            </a:r>
          </a:p>
          <a:p>
            <a:pPr marL="609600" indent="-609600" eaLnBrk="1" hangingPunct="1"/>
            <a:r>
              <a:rPr lang="en-US" smtClean="0"/>
              <a:t>Discuss the process for creating a work breakdown structure using the analogy, top-down, bottom-up, and mind-mapping approaches</a:t>
            </a:r>
          </a:p>
        </p:txBody>
      </p:sp>
      <p:sp>
        <p:nvSpPr>
          <p:cNvPr id="9218" name="Rectangle 2"/>
          <p:cNvSpPr>
            <a:spLocks noGrp="1" noChangeArrowheads="1"/>
          </p:cNvSpPr>
          <p:nvPr>
            <p:ph type="title"/>
          </p:nvPr>
        </p:nvSpPr>
        <p:spPr>
          <a:xfrm>
            <a:off x="381000" y="274638"/>
            <a:ext cx="8305800" cy="715962"/>
          </a:xfrm>
        </p:spPr>
        <p:txBody>
          <a:bodyPr>
            <a:noAutofit/>
          </a:bodyPr>
          <a:lstStyle/>
          <a:p>
            <a:pPr eaLnBrk="1" hangingPunct="1">
              <a:defRPr/>
            </a:pPr>
            <a:r>
              <a:rPr lang="en-US" sz="4000" dirty="0" smtClean="0"/>
              <a:t>Learning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8600" y="0"/>
            <a:ext cx="8686800" cy="1143000"/>
          </a:xfrm>
        </p:spPr>
        <p:txBody>
          <a:bodyPr>
            <a:normAutofit fontScale="90000"/>
          </a:bodyPr>
          <a:lstStyle/>
          <a:p>
            <a:pPr eaLnBrk="1" hangingPunct="1">
              <a:defRPr/>
            </a:pPr>
            <a:r>
              <a:rPr lang="en-US" sz="3600" dirty="0" smtClean="0"/>
              <a:t>Figure 5-6. Intranet Gantt Chart Organized by Project Management Process Groups</a:t>
            </a:r>
          </a:p>
        </p:txBody>
      </p:sp>
      <p:pic>
        <p:nvPicPr>
          <p:cNvPr id="33795" name="Picture 5" descr="86921_05_F06.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73100" y="1217613"/>
            <a:ext cx="8089900" cy="4268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0"/>
            <a:ext cx="8229600" cy="1143000"/>
          </a:xfrm>
        </p:spPr>
        <p:txBody>
          <a:bodyPr>
            <a:normAutofit fontScale="90000"/>
          </a:bodyPr>
          <a:lstStyle/>
          <a:p>
            <a:pPr eaLnBrk="1" hangingPunct="1">
              <a:defRPr/>
            </a:pPr>
            <a:r>
              <a:rPr lang="en-US" dirty="0" smtClean="0"/>
              <a:t>Table 5-4. Executing Tasks for JWD Consulting’s WBS</a:t>
            </a:r>
          </a:p>
        </p:txBody>
      </p:sp>
      <p:pic>
        <p:nvPicPr>
          <p:cNvPr id="3481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t="5244"/>
          <a:stretch>
            <a:fillRect/>
          </a:stretch>
        </p:blipFill>
        <p:spPr bwMode="auto">
          <a:xfrm>
            <a:off x="762000" y="1143000"/>
            <a:ext cx="7162800" cy="5091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idx="1"/>
          </p:nvPr>
        </p:nvSpPr>
        <p:spPr>
          <a:xfrm>
            <a:off x="304800" y="838200"/>
            <a:ext cx="8458200" cy="4410075"/>
          </a:xfrm>
        </p:spPr>
        <p:txBody>
          <a:bodyPr/>
          <a:lstStyle/>
          <a:p>
            <a:pPr eaLnBrk="1" hangingPunct="1">
              <a:lnSpc>
                <a:spcPct val="90000"/>
              </a:lnSpc>
            </a:pPr>
            <a:r>
              <a:rPr lang="en-US" dirty="0" smtClean="0"/>
              <a:t>Using </a:t>
            </a:r>
            <a:r>
              <a:rPr lang="en-US" b="1" dirty="0" smtClean="0"/>
              <a:t>guidelines</a:t>
            </a:r>
            <a:r>
              <a:rPr lang="en-US" dirty="0" smtClean="0"/>
              <a:t>: some organizations provide guidelines for preparing WBSs – template.</a:t>
            </a:r>
          </a:p>
          <a:p>
            <a:pPr eaLnBrk="1" hangingPunct="1">
              <a:lnSpc>
                <a:spcPct val="90000"/>
              </a:lnSpc>
            </a:pPr>
            <a:r>
              <a:rPr lang="en-US" dirty="0" smtClean="0"/>
              <a:t>The </a:t>
            </a:r>
            <a:r>
              <a:rPr lang="en-US" b="1" dirty="0" smtClean="0"/>
              <a:t>analogy approach</a:t>
            </a:r>
            <a:r>
              <a:rPr lang="en-US" dirty="0" smtClean="0"/>
              <a:t>: review WBSs of similar projects and tailor to your project</a:t>
            </a:r>
          </a:p>
          <a:p>
            <a:pPr eaLnBrk="1" hangingPunct="1">
              <a:lnSpc>
                <a:spcPct val="90000"/>
              </a:lnSpc>
            </a:pPr>
            <a:r>
              <a:rPr lang="en-US" dirty="0" smtClean="0"/>
              <a:t>The </a:t>
            </a:r>
            <a:r>
              <a:rPr lang="en-US" b="1" dirty="0" smtClean="0"/>
              <a:t>top-down approach</a:t>
            </a:r>
            <a:r>
              <a:rPr lang="en-US" dirty="0" smtClean="0"/>
              <a:t>: start with the largest items of the project and break them down. As in Figure 5.4</a:t>
            </a:r>
          </a:p>
          <a:p>
            <a:pPr eaLnBrk="1" hangingPunct="1">
              <a:lnSpc>
                <a:spcPct val="90000"/>
              </a:lnSpc>
            </a:pPr>
            <a:r>
              <a:rPr lang="en-US" dirty="0" smtClean="0"/>
              <a:t>The </a:t>
            </a:r>
            <a:r>
              <a:rPr lang="en-US" b="1" dirty="0" smtClean="0"/>
              <a:t>bottom-up approach</a:t>
            </a:r>
            <a:r>
              <a:rPr lang="en-US" dirty="0" smtClean="0"/>
              <a:t>: start with the specific tasks and roll them up</a:t>
            </a:r>
          </a:p>
          <a:p>
            <a:pPr eaLnBrk="1" hangingPunct="1">
              <a:lnSpc>
                <a:spcPct val="90000"/>
              </a:lnSpc>
            </a:pPr>
            <a:r>
              <a:rPr lang="en-US" b="1" dirty="0" smtClean="0"/>
              <a:t>Mind-mapping</a:t>
            </a:r>
            <a:r>
              <a:rPr lang="en-US" dirty="0" smtClean="0"/>
              <a:t> approach: mind</a:t>
            </a:r>
            <a:r>
              <a:rPr lang="en-US" b="1" dirty="0" smtClean="0"/>
              <a:t> </a:t>
            </a:r>
            <a:r>
              <a:rPr lang="en-US" dirty="0" smtClean="0"/>
              <a:t>mapping</a:t>
            </a:r>
            <a:r>
              <a:rPr lang="en-US" b="1" dirty="0" smtClean="0"/>
              <a:t> </a:t>
            </a:r>
            <a:r>
              <a:rPr lang="en-US" dirty="0" smtClean="0"/>
              <a:t>is a technique that uses branches radiating out from a core idea to structure thoughts and ideas. After complete, convert into a WBS form.</a:t>
            </a:r>
          </a:p>
        </p:txBody>
      </p:sp>
      <p:sp>
        <p:nvSpPr>
          <p:cNvPr id="28674" name="Rectangle 2"/>
          <p:cNvSpPr>
            <a:spLocks noGrp="1" noChangeArrowheads="1"/>
          </p:cNvSpPr>
          <p:nvPr>
            <p:ph type="title"/>
          </p:nvPr>
        </p:nvSpPr>
        <p:spPr>
          <a:xfrm>
            <a:off x="87313" y="152400"/>
            <a:ext cx="9056687" cy="533400"/>
          </a:xfrm>
        </p:spPr>
        <p:txBody>
          <a:bodyPr>
            <a:normAutofit fontScale="90000"/>
          </a:bodyPr>
          <a:lstStyle/>
          <a:p>
            <a:pPr eaLnBrk="1" hangingPunct="1">
              <a:defRPr/>
            </a:pPr>
            <a:r>
              <a:rPr lang="en-US" dirty="0" smtClean="0"/>
              <a:t>Approaches to Developing WBSs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Kamalia\Desktop\image28.gif"/>
          <p:cNvPicPr>
            <a:picLocks noChangeAspect="1" noChangeArrowheads="1"/>
          </p:cNvPicPr>
          <p:nvPr/>
        </p:nvPicPr>
        <p:blipFill>
          <a:blip r:embed="rId2" cstate="print"/>
          <a:srcRect/>
          <a:stretch>
            <a:fillRect/>
          </a:stretch>
        </p:blipFill>
        <p:spPr bwMode="auto">
          <a:xfrm>
            <a:off x="1295400" y="838200"/>
            <a:ext cx="7153275" cy="4976191"/>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fontScale="90000"/>
          </a:bodyPr>
          <a:lstStyle/>
          <a:p>
            <a:pPr eaLnBrk="1" hangingPunct="1">
              <a:defRPr/>
            </a:pPr>
            <a:r>
              <a:rPr lang="en-US" dirty="0" smtClean="0"/>
              <a:t>Figure 5-7. Sample Mind-Mapping Approach for Creating a WBS</a:t>
            </a:r>
          </a:p>
        </p:txBody>
      </p:sp>
      <p:pic>
        <p:nvPicPr>
          <p:cNvPr id="36867" name="Picture 4" descr="86921_05_F07.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4038" y="1981200"/>
            <a:ext cx="8259762"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eaLnBrk="1" hangingPunct="1">
              <a:defRPr/>
            </a:pPr>
            <a:r>
              <a:rPr lang="en-US" dirty="0" smtClean="0"/>
              <a:t>Figure 5-8. Project 2007 File with WBS Generated from a Mind Map</a:t>
            </a:r>
            <a:br>
              <a:rPr lang="en-US" dirty="0" smtClean="0"/>
            </a:br>
            <a:endParaRPr lang="en-US" dirty="0"/>
          </a:p>
        </p:txBody>
      </p:sp>
      <p:pic>
        <p:nvPicPr>
          <p:cNvPr id="37891" name="Picture 5" descr="86921_05_F08.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62000" y="1246188"/>
            <a:ext cx="6934200" cy="4843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idx="1"/>
          </p:nvPr>
        </p:nvSpPr>
        <p:spPr/>
        <p:txBody>
          <a:bodyPr/>
          <a:lstStyle/>
          <a:p>
            <a:pPr eaLnBrk="1" hangingPunct="1"/>
            <a:r>
              <a:rPr lang="en-US" dirty="0" smtClean="0"/>
              <a:t>Many WBS tasks are vague and must be explained more so people know what to do and can estimate how long it will take and what it will cost to do the work</a:t>
            </a:r>
          </a:p>
          <a:p>
            <a:pPr eaLnBrk="1" hangingPunct="1"/>
            <a:r>
              <a:rPr lang="en-US" dirty="0" smtClean="0"/>
              <a:t>A </a:t>
            </a:r>
            <a:r>
              <a:rPr lang="en-US" b="1" dirty="0" smtClean="0"/>
              <a:t>WBS dictionary</a:t>
            </a:r>
            <a:r>
              <a:rPr lang="en-US" dirty="0" smtClean="0"/>
              <a:t> is a document that describes detailed information about each WBS item</a:t>
            </a:r>
          </a:p>
          <a:p>
            <a:pPr eaLnBrk="1" hangingPunct="1"/>
            <a:r>
              <a:rPr lang="en-US" dirty="0" smtClean="0"/>
              <a:t>The approved project scope statement and its WBS and WBS dictionary form the scope</a:t>
            </a:r>
            <a:r>
              <a:rPr lang="en-US" b="1" dirty="0" smtClean="0"/>
              <a:t> </a:t>
            </a:r>
            <a:r>
              <a:rPr lang="en-US" dirty="0" smtClean="0"/>
              <a:t>baseline, which is used to measure performance in meeting project scope goals</a:t>
            </a:r>
          </a:p>
        </p:txBody>
      </p:sp>
      <p:sp>
        <p:nvSpPr>
          <p:cNvPr id="31746" name="Rectangle 2"/>
          <p:cNvSpPr>
            <a:spLocks noGrp="1" noChangeArrowheads="1"/>
          </p:cNvSpPr>
          <p:nvPr>
            <p:ph type="title"/>
          </p:nvPr>
        </p:nvSpPr>
        <p:spPr/>
        <p:txBody>
          <a:bodyPr>
            <a:normAutofit fontScale="90000"/>
          </a:bodyPr>
          <a:lstStyle/>
          <a:p>
            <a:pPr eaLnBrk="1" hangingPunct="1">
              <a:defRPr/>
            </a:pPr>
            <a:r>
              <a:rPr lang="en-US" dirty="0" smtClean="0"/>
              <a:t>The WBS Dictionary and Scope Baseline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idx="1"/>
          </p:nvPr>
        </p:nvSpPr>
        <p:spPr>
          <a:xfrm>
            <a:off x="457200" y="1447800"/>
            <a:ext cx="8458200" cy="4486275"/>
          </a:xfrm>
        </p:spPr>
        <p:txBody>
          <a:bodyPr/>
          <a:lstStyle/>
          <a:p>
            <a:pPr eaLnBrk="1" hangingPunct="1">
              <a:lnSpc>
                <a:spcPct val="80000"/>
              </a:lnSpc>
            </a:pPr>
            <a:r>
              <a:rPr lang="en-US" smtClean="0"/>
              <a:t>A unit of work should appear at only one place in the WBS</a:t>
            </a:r>
          </a:p>
          <a:p>
            <a:pPr eaLnBrk="1" hangingPunct="1">
              <a:lnSpc>
                <a:spcPct val="80000"/>
              </a:lnSpc>
            </a:pPr>
            <a:r>
              <a:rPr lang="en-US" smtClean="0"/>
              <a:t>The work content of a WBS item is the sum of the WBS items below it</a:t>
            </a:r>
          </a:p>
          <a:p>
            <a:pPr eaLnBrk="1" hangingPunct="1">
              <a:lnSpc>
                <a:spcPct val="80000"/>
              </a:lnSpc>
            </a:pPr>
            <a:r>
              <a:rPr lang="en-US" smtClean="0"/>
              <a:t>A WBS item is the responsibility of only one individual, even though many people may be working on it</a:t>
            </a:r>
          </a:p>
          <a:p>
            <a:pPr eaLnBrk="1" hangingPunct="1">
              <a:lnSpc>
                <a:spcPct val="80000"/>
              </a:lnSpc>
            </a:pPr>
            <a:r>
              <a:rPr lang="en-US" smtClean="0"/>
              <a:t>The WBS must be consistent with the way in which work is actually going to be performed; it should serve the project team first and other purposes only if practical</a:t>
            </a:r>
          </a:p>
        </p:txBody>
      </p:sp>
      <p:sp>
        <p:nvSpPr>
          <p:cNvPr id="32770" name="Rectangle 2"/>
          <p:cNvSpPr>
            <a:spLocks noGrp="1" noChangeArrowheads="1"/>
          </p:cNvSpPr>
          <p:nvPr>
            <p:ph type="title"/>
          </p:nvPr>
        </p:nvSpPr>
        <p:spPr>
          <a:xfrm>
            <a:off x="304800" y="457200"/>
            <a:ext cx="8839200" cy="579438"/>
          </a:xfrm>
        </p:spPr>
        <p:txBody>
          <a:bodyPr>
            <a:normAutofit fontScale="90000"/>
          </a:bodyPr>
          <a:lstStyle/>
          <a:p>
            <a:pPr eaLnBrk="1" hangingPunct="1">
              <a:defRPr/>
            </a:pPr>
            <a:r>
              <a:rPr lang="en-US" dirty="0" smtClean="0"/>
              <a:t>Advice for Creating a WBS and WBS Dictionary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idx="1"/>
          </p:nvPr>
        </p:nvSpPr>
        <p:spPr/>
        <p:txBody>
          <a:bodyPr/>
          <a:lstStyle/>
          <a:p>
            <a:pPr eaLnBrk="1" hangingPunct="1">
              <a:lnSpc>
                <a:spcPct val="90000"/>
              </a:lnSpc>
            </a:pPr>
            <a:r>
              <a:rPr lang="en-US" smtClean="0"/>
              <a:t>Project team members should be involved in developing the WBS to ensure consistency and buy-in</a:t>
            </a:r>
          </a:p>
          <a:p>
            <a:pPr eaLnBrk="1" hangingPunct="1">
              <a:lnSpc>
                <a:spcPct val="90000"/>
              </a:lnSpc>
            </a:pPr>
            <a:r>
              <a:rPr lang="en-US" smtClean="0"/>
              <a:t>Each WBS item must be documented in a WBS dictionary to ensure accurate understanding of the scope of work included and not included in that item</a:t>
            </a:r>
          </a:p>
          <a:p>
            <a:pPr eaLnBrk="1" hangingPunct="1">
              <a:lnSpc>
                <a:spcPct val="90000"/>
              </a:lnSpc>
            </a:pPr>
            <a:r>
              <a:rPr lang="en-US" smtClean="0"/>
              <a:t>The WBS must be a flexible tool to accommodate inevitable changes while properly maintaining control of the work content in the project according to the scope statement</a:t>
            </a:r>
            <a:endParaRPr lang="en-US" sz="2400" smtClean="0"/>
          </a:p>
        </p:txBody>
      </p:sp>
      <p:sp>
        <p:nvSpPr>
          <p:cNvPr id="33794" name="Rectangle 2"/>
          <p:cNvSpPr>
            <a:spLocks noGrp="1" noChangeArrowheads="1"/>
          </p:cNvSpPr>
          <p:nvPr>
            <p:ph type="title"/>
          </p:nvPr>
        </p:nvSpPr>
        <p:spPr/>
        <p:txBody>
          <a:bodyPr>
            <a:normAutofit fontScale="90000"/>
          </a:bodyPr>
          <a:lstStyle/>
          <a:p>
            <a:pPr eaLnBrk="1" hangingPunct="1">
              <a:defRPr/>
            </a:pPr>
            <a:r>
              <a:rPr lang="en-US" dirty="0" smtClean="0"/>
              <a:t>Advice for Creating a WBS and WBS Dictionary (continued)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1"/>
          </p:nvPr>
        </p:nvSpPr>
        <p:spPr/>
        <p:txBody>
          <a:bodyPr/>
          <a:lstStyle/>
          <a:p>
            <a:pPr eaLnBrk="1" hangingPunct="1"/>
            <a:r>
              <a:rPr lang="en-US" smtClean="0"/>
              <a:t>A project scope that is too broad and grandiose can cause severe problems</a:t>
            </a:r>
          </a:p>
          <a:p>
            <a:pPr lvl="1" eaLnBrk="1" hangingPunct="1"/>
            <a:r>
              <a:rPr lang="en-US" smtClean="0"/>
              <a:t>Scope creep and an overemphasis on technology for technology’s sake resulted in the bankruptcy of a large pharmaceutical firm, Texas-based FoxMeyer Drug</a:t>
            </a:r>
          </a:p>
          <a:p>
            <a:pPr lvl="1" eaLnBrk="1" hangingPunct="1"/>
            <a:r>
              <a:rPr lang="en-US" smtClean="0"/>
              <a:t>In 2001, McDonald’s fast-food chain initiated a project to create an intranet that would connect its headquarters with all of its restaurants to provide detailed operational information in real time; after spending $170 million on consultants and initial implementation planning, McDonald’s realized that the project was too much to handle and terminated it</a:t>
            </a:r>
          </a:p>
          <a:p>
            <a:pPr eaLnBrk="1" hangingPunct="1"/>
            <a:endParaRPr lang="en-US" smtClean="0"/>
          </a:p>
        </p:txBody>
      </p:sp>
      <p:sp>
        <p:nvSpPr>
          <p:cNvPr id="34818" name="Title 1"/>
          <p:cNvSpPr>
            <a:spLocks noGrp="1"/>
          </p:cNvSpPr>
          <p:nvPr>
            <p:ph type="title"/>
          </p:nvPr>
        </p:nvSpPr>
        <p:spPr/>
        <p:txBody>
          <a:bodyPr/>
          <a:lstStyle/>
          <a:p>
            <a:pPr eaLnBrk="1" hangingPunct="1">
              <a:defRPr/>
            </a:pPr>
            <a:r>
              <a:rPr lang="en-US" dirty="0" smtClean="0"/>
              <a:t>What Went Wrong?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051"/>
          <p:cNvSpPr>
            <a:spLocks noGrp="1" noChangeArrowheads="1"/>
          </p:cNvSpPr>
          <p:nvPr>
            <p:ph idx="1"/>
          </p:nvPr>
        </p:nvSpPr>
        <p:spPr/>
        <p:txBody>
          <a:bodyPr/>
          <a:lstStyle/>
          <a:p>
            <a:pPr marL="609600" indent="-609600" eaLnBrk="1" hangingPunct="1"/>
            <a:r>
              <a:rPr lang="en-US" smtClean="0"/>
              <a:t>Explain the importance of verifying scope and how it relates to defining and controlling scope</a:t>
            </a:r>
          </a:p>
          <a:p>
            <a:pPr marL="609600" indent="-609600" eaLnBrk="1" hangingPunct="1"/>
            <a:r>
              <a:rPr lang="en-US" smtClean="0"/>
              <a:t>Understand the importance of controlling scope and approaches for preventing scope-related problems on information technology projects</a:t>
            </a:r>
          </a:p>
          <a:p>
            <a:pPr marL="609600" indent="-609600" eaLnBrk="1" hangingPunct="1"/>
            <a:r>
              <a:rPr lang="en-US" smtClean="0"/>
              <a:t>Describe how software can assist in project scope management</a:t>
            </a:r>
          </a:p>
        </p:txBody>
      </p:sp>
      <p:sp>
        <p:nvSpPr>
          <p:cNvPr id="10242" name="Rectangle 2050"/>
          <p:cNvSpPr>
            <a:spLocks noGrp="1" noChangeArrowheads="1"/>
          </p:cNvSpPr>
          <p:nvPr>
            <p:ph type="title"/>
          </p:nvPr>
        </p:nvSpPr>
        <p:spPr/>
        <p:txBody>
          <a:bodyPr/>
          <a:lstStyle/>
          <a:p>
            <a:pPr eaLnBrk="1" hangingPunct="1">
              <a:defRPr/>
            </a:pPr>
            <a:r>
              <a:rPr lang="en-US" sz="4000" dirty="0" smtClean="0"/>
              <a:t>Learning Objectives (continued)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idx="1"/>
          </p:nvPr>
        </p:nvSpPr>
        <p:spPr>
          <a:xfrm>
            <a:off x="304800" y="1295400"/>
            <a:ext cx="8686800" cy="4791075"/>
          </a:xfrm>
        </p:spPr>
        <p:txBody>
          <a:bodyPr/>
          <a:lstStyle/>
          <a:p>
            <a:pPr eaLnBrk="1" hangingPunct="1">
              <a:lnSpc>
                <a:spcPct val="90000"/>
              </a:lnSpc>
            </a:pPr>
            <a:r>
              <a:rPr lang="en-US" dirty="0" smtClean="0"/>
              <a:t>It is very difficult to create a good scope statement and WBS for a project</a:t>
            </a:r>
          </a:p>
          <a:p>
            <a:pPr eaLnBrk="1" hangingPunct="1">
              <a:lnSpc>
                <a:spcPct val="90000"/>
              </a:lnSpc>
            </a:pPr>
            <a:r>
              <a:rPr lang="en-US" dirty="0" smtClean="0"/>
              <a:t>It is even more difficult to verify project scope and minimize scope changes</a:t>
            </a:r>
          </a:p>
          <a:p>
            <a:pPr eaLnBrk="1" hangingPunct="1">
              <a:lnSpc>
                <a:spcPct val="90000"/>
              </a:lnSpc>
            </a:pPr>
            <a:r>
              <a:rPr lang="en-US" b="1" dirty="0" smtClean="0"/>
              <a:t>Scope verification </a:t>
            </a:r>
            <a:r>
              <a:rPr lang="en-US" dirty="0" smtClean="0"/>
              <a:t>involves formal acceptance of the completed project scope by the stakeholders</a:t>
            </a:r>
          </a:p>
          <a:p>
            <a:pPr eaLnBrk="1" hangingPunct="1">
              <a:lnSpc>
                <a:spcPct val="90000"/>
              </a:lnSpc>
            </a:pPr>
            <a:r>
              <a:rPr lang="en-US" dirty="0" smtClean="0"/>
              <a:t>Acceptance is often achieved by a customer inspection and then sign-off on key deliverables</a:t>
            </a:r>
          </a:p>
          <a:p>
            <a:pPr eaLnBrk="1" hangingPunct="1">
              <a:lnSpc>
                <a:spcPct val="90000"/>
              </a:lnSpc>
            </a:pPr>
            <a:r>
              <a:rPr lang="en-US" sz="2400" b="1" dirty="0" smtClean="0"/>
              <a:t>Scope </a:t>
            </a:r>
            <a:r>
              <a:rPr lang="en-US" sz="2400" b="1" dirty="0" smtClean="0"/>
              <a:t>creep </a:t>
            </a:r>
            <a:r>
              <a:rPr lang="en-US" sz="2400" dirty="0" smtClean="0"/>
              <a:t>– the tendency for project scope to keep getting bigger and bigger.</a:t>
            </a:r>
            <a:endParaRPr lang="en-US" sz="2400" dirty="0" smtClean="0"/>
          </a:p>
          <a:p>
            <a:pPr eaLnBrk="1" hangingPunct="1">
              <a:lnSpc>
                <a:spcPct val="90000"/>
              </a:lnSpc>
            </a:pPr>
            <a:endParaRPr lang="en-US" sz="2400" dirty="0" smtClean="0"/>
          </a:p>
        </p:txBody>
      </p:sp>
      <p:sp>
        <p:nvSpPr>
          <p:cNvPr id="35842" name="Rectangle 2"/>
          <p:cNvSpPr>
            <a:spLocks noGrp="1" noChangeArrowheads="1"/>
          </p:cNvSpPr>
          <p:nvPr>
            <p:ph type="title"/>
          </p:nvPr>
        </p:nvSpPr>
        <p:spPr/>
        <p:txBody>
          <a:bodyPr/>
          <a:lstStyle/>
          <a:p>
            <a:pPr eaLnBrk="1" hangingPunct="1">
              <a:defRPr/>
            </a:pPr>
            <a:r>
              <a:rPr lang="en-US" dirty="0" smtClean="0"/>
              <a:t>Verifying Scope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idx="1"/>
          </p:nvPr>
        </p:nvSpPr>
        <p:spPr/>
        <p:txBody>
          <a:bodyPr/>
          <a:lstStyle/>
          <a:p>
            <a:pPr eaLnBrk="1" hangingPunct="1"/>
            <a:r>
              <a:rPr lang="en-US" smtClean="0"/>
              <a:t>Scope control involves controlling changes to the project scope</a:t>
            </a:r>
          </a:p>
          <a:p>
            <a:pPr eaLnBrk="1" hangingPunct="1"/>
            <a:r>
              <a:rPr lang="en-US" smtClean="0"/>
              <a:t>Goals of scope control are to:</a:t>
            </a:r>
          </a:p>
          <a:p>
            <a:pPr lvl="1" eaLnBrk="1" hangingPunct="1"/>
            <a:r>
              <a:rPr lang="en-US" smtClean="0"/>
              <a:t>Influence the factors that cause scope changes</a:t>
            </a:r>
          </a:p>
          <a:p>
            <a:pPr lvl="1" eaLnBrk="1" hangingPunct="1"/>
            <a:r>
              <a:rPr lang="en-US" smtClean="0"/>
              <a:t>Assure changes are processed according to procedures developed as part of integrated change control</a:t>
            </a:r>
          </a:p>
          <a:p>
            <a:pPr lvl="1" eaLnBrk="1" hangingPunct="1"/>
            <a:r>
              <a:rPr lang="en-US" smtClean="0"/>
              <a:t>Manage changes when they occur</a:t>
            </a:r>
          </a:p>
          <a:p>
            <a:pPr eaLnBrk="1" hangingPunct="1"/>
            <a:r>
              <a:rPr lang="en-US" b="1" smtClean="0"/>
              <a:t>Variance</a:t>
            </a:r>
            <a:r>
              <a:rPr lang="en-US" smtClean="0"/>
              <a:t> is the difference between planned and actual performance</a:t>
            </a:r>
          </a:p>
        </p:txBody>
      </p:sp>
      <p:sp>
        <p:nvSpPr>
          <p:cNvPr id="36866" name="Rectangle 2"/>
          <p:cNvSpPr>
            <a:spLocks noGrp="1" noChangeArrowheads="1"/>
          </p:cNvSpPr>
          <p:nvPr>
            <p:ph type="title"/>
          </p:nvPr>
        </p:nvSpPr>
        <p:spPr/>
        <p:txBody>
          <a:bodyPr/>
          <a:lstStyle/>
          <a:p>
            <a:pPr eaLnBrk="1" hangingPunct="1">
              <a:defRPr/>
            </a:pPr>
            <a:r>
              <a:rPr lang="en-US" dirty="0" smtClean="0"/>
              <a:t>Controlling Scope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p:cNvSpPr>
            <a:spLocks noGrp="1"/>
          </p:cNvSpPr>
          <p:nvPr>
            <p:ph idx="1"/>
          </p:nvPr>
        </p:nvSpPr>
        <p:spPr>
          <a:xfrm>
            <a:off x="381000" y="1066800"/>
            <a:ext cx="8610600" cy="4572000"/>
          </a:xfrm>
        </p:spPr>
        <p:txBody>
          <a:bodyPr/>
          <a:lstStyle/>
          <a:p>
            <a:pPr eaLnBrk="1" hangingPunct="1">
              <a:buFont typeface="Wingdings 2" pitchFamily="18" charset="2"/>
              <a:buNone/>
            </a:pPr>
            <a:r>
              <a:rPr lang="en-US" sz="2400" smtClean="0"/>
              <a:t>1. Keep the scope realistic. Don’t make projects so large that they can’t be completed. Break large projects down into a series of smaller ones.</a:t>
            </a:r>
          </a:p>
          <a:p>
            <a:pPr eaLnBrk="1" hangingPunct="1">
              <a:buFont typeface="Wingdings 2" pitchFamily="18" charset="2"/>
              <a:buNone/>
            </a:pPr>
            <a:r>
              <a:rPr lang="en-US" sz="2400" smtClean="0"/>
              <a:t>2. Involve users in project scope management. Assign key users to the project team and give them ownership of requirements definition and scope verification.</a:t>
            </a:r>
          </a:p>
          <a:p>
            <a:pPr eaLnBrk="1" hangingPunct="1">
              <a:buFont typeface="Wingdings 2" pitchFamily="18" charset="2"/>
              <a:buNone/>
            </a:pPr>
            <a:r>
              <a:rPr lang="en-US" sz="2400" smtClean="0"/>
              <a:t>3. Use off-the-shelf hardware and software whenever possible. Many IT people enjoy using the latest and greatest technology, but business needs, not technology trends, must take priority.</a:t>
            </a:r>
          </a:p>
          <a:p>
            <a:pPr eaLnBrk="1" hangingPunct="1">
              <a:buFont typeface="Wingdings 2" pitchFamily="18" charset="2"/>
              <a:buNone/>
            </a:pPr>
            <a:r>
              <a:rPr lang="en-US" sz="2400" smtClean="0"/>
              <a:t>4. Follow good project management processes. As described in this chapter and others, there are well-defined processes for managing project scope and others aspects of projects.</a:t>
            </a:r>
          </a:p>
          <a:p>
            <a:pPr eaLnBrk="1" hangingPunct="1"/>
            <a:endParaRPr lang="en-US" sz="2400" smtClean="0"/>
          </a:p>
        </p:txBody>
      </p:sp>
      <p:sp>
        <p:nvSpPr>
          <p:cNvPr id="37890" name="Title 1"/>
          <p:cNvSpPr>
            <a:spLocks noGrp="1"/>
          </p:cNvSpPr>
          <p:nvPr>
            <p:ph type="title"/>
          </p:nvPr>
        </p:nvSpPr>
        <p:spPr>
          <a:xfrm>
            <a:off x="457200" y="0"/>
            <a:ext cx="8229600" cy="1143000"/>
          </a:xfrm>
        </p:spPr>
        <p:txBody>
          <a:bodyPr>
            <a:normAutofit fontScale="90000"/>
          </a:bodyPr>
          <a:lstStyle/>
          <a:p>
            <a:pPr eaLnBrk="1" hangingPunct="1">
              <a:defRPr/>
            </a:pPr>
            <a:r>
              <a:rPr lang="en-US" dirty="0" smtClean="0"/>
              <a:t>Best Practices for Avoiding Scope Problems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304800" y="838200"/>
            <a:ext cx="8305800" cy="4572000"/>
          </a:xfrm>
        </p:spPr>
        <p:txBody>
          <a:bodyPr/>
          <a:lstStyle/>
          <a:p>
            <a:pPr eaLnBrk="1" hangingPunct="1"/>
            <a:r>
              <a:rPr lang="en-US" dirty="0" smtClean="0"/>
              <a:t>Develop a good project selection process and insist that sponsors are from the user organization</a:t>
            </a:r>
          </a:p>
          <a:p>
            <a:pPr eaLnBrk="1" hangingPunct="1"/>
            <a:r>
              <a:rPr lang="en-US" dirty="0" smtClean="0"/>
              <a:t>Have users on the project team in important roles</a:t>
            </a:r>
          </a:p>
          <a:p>
            <a:pPr eaLnBrk="1" hangingPunct="1"/>
            <a:r>
              <a:rPr lang="en-US" dirty="0" smtClean="0"/>
              <a:t>Have regular meetings with defined agendas, and have users sign off on key deliverables presented at meetings</a:t>
            </a:r>
          </a:p>
          <a:p>
            <a:pPr eaLnBrk="1" hangingPunct="1"/>
            <a:r>
              <a:rPr lang="en-US" dirty="0" smtClean="0"/>
              <a:t>Deliver something to users and sponsors on a regular basis</a:t>
            </a:r>
          </a:p>
          <a:p>
            <a:pPr eaLnBrk="1" hangingPunct="1"/>
            <a:r>
              <a:rPr lang="en-US" dirty="0" smtClean="0"/>
              <a:t>Don’t promise to deliver when you know you can’t</a:t>
            </a:r>
          </a:p>
          <a:p>
            <a:pPr eaLnBrk="1" hangingPunct="1"/>
            <a:r>
              <a:rPr lang="en-US" dirty="0" smtClean="0"/>
              <a:t>Co-locate users with developers</a:t>
            </a:r>
          </a:p>
          <a:p>
            <a:pPr eaLnBrk="1" hangingPunct="1"/>
            <a:endParaRPr lang="en-US" dirty="0" smtClean="0"/>
          </a:p>
        </p:txBody>
      </p:sp>
      <p:sp>
        <p:nvSpPr>
          <p:cNvPr id="38914" name="Rectangle 2"/>
          <p:cNvSpPr>
            <a:spLocks noGrp="1" noChangeArrowheads="1"/>
          </p:cNvSpPr>
          <p:nvPr>
            <p:ph type="title"/>
          </p:nvPr>
        </p:nvSpPr>
        <p:spPr>
          <a:xfrm>
            <a:off x="381000" y="274638"/>
            <a:ext cx="8763000" cy="487362"/>
          </a:xfrm>
        </p:spPr>
        <p:txBody>
          <a:bodyPr>
            <a:normAutofit fontScale="90000"/>
          </a:bodyPr>
          <a:lstStyle/>
          <a:p>
            <a:pPr eaLnBrk="1" hangingPunct="1">
              <a:defRPr/>
            </a:pPr>
            <a:r>
              <a:rPr lang="en-US" dirty="0" smtClean="0"/>
              <a:t>Suggestions for Improving User Input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idx="1"/>
          </p:nvPr>
        </p:nvSpPr>
        <p:spPr>
          <a:xfrm>
            <a:off x="304800" y="1524000"/>
            <a:ext cx="8458200" cy="4572000"/>
          </a:xfrm>
        </p:spPr>
        <p:txBody>
          <a:bodyPr/>
          <a:lstStyle/>
          <a:p>
            <a:pPr eaLnBrk="1" hangingPunct="1">
              <a:lnSpc>
                <a:spcPct val="90000"/>
              </a:lnSpc>
            </a:pPr>
            <a:r>
              <a:rPr lang="en-US" smtClean="0"/>
              <a:t>Develop and follow a requirements management process</a:t>
            </a:r>
          </a:p>
          <a:p>
            <a:pPr eaLnBrk="1" hangingPunct="1">
              <a:lnSpc>
                <a:spcPct val="90000"/>
              </a:lnSpc>
            </a:pPr>
            <a:r>
              <a:rPr lang="en-US" smtClean="0"/>
              <a:t>Use techniques such as prototyping, use case modeling, and JAD to get more user involvement</a:t>
            </a:r>
          </a:p>
          <a:p>
            <a:pPr eaLnBrk="1" hangingPunct="1">
              <a:lnSpc>
                <a:spcPct val="90000"/>
              </a:lnSpc>
            </a:pPr>
            <a:r>
              <a:rPr lang="en-US" smtClean="0"/>
              <a:t>Put requirements in writing and keep them current</a:t>
            </a:r>
          </a:p>
          <a:p>
            <a:pPr eaLnBrk="1" hangingPunct="1">
              <a:lnSpc>
                <a:spcPct val="90000"/>
              </a:lnSpc>
            </a:pPr>
            <a:r>
              <a:rPr lang="en-US" smtClean="0"/>
              <a:t>Create a requirements management database for documenting and controlling requirements</a:t>
            </a:r>
          </a:p>
        </p:txBody>
      </p:sp>
      <p:sp>
        <p:nvSpPr>
          <p:cNvPr id="39938" name="Rectangle 2"/>
          <p:cNvSpPr>
            <a:spLocks noGrp="1" noChangeArrowheads="1"/>
          </p:cNvSpPr>
          <p:nvPr>
            <p:ph type="title"/>
          </p:nvPr>
        </p:nvSpPr>
        <p:spPr>
          <a:xfrm>
            <a:off x="304800" y="0"/>
            <a:ext cx="8458200" cy="1311275"/>
          </a:xfrm>
        </p:spPr>
        <p:txBody>
          <a:bodyPr/>
          <a:lstStyle/>
          <a:p>
            <a:pPr eaLnBrk="1" hangingPunct="1">
              <a:defRPr/>
            </a:pPr>
            <a:r>
              <a:rPr lang="en-US" sz="3600" dirty="0" smtClean="0"/>
              <a:t>Suggestions for Reducing Incomplete and Changing Requirements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idx="1"/>
          </p:nvPr>
        </p:nvSpPr>
        <p:spPr/>
        <p:txBody>
          <a:bodyPr/>
          <a:lstStyle/>
          <a:p>
            <a:pPr eaLnBrk="1" hangingPunct="1"/>
            <a:r>
              <a:rPr lang="en-US" smtClean="0"/>
              <a:t>Provide adequate testing and conduct testing throughout the project life cycle</a:t>
            </a:r>
          </a:p>
          <a:p>
            <a:pPr eaLnBrk="1" hangingPunct="1"/>
            <a:r>
              <a:rPr lang="en-US" smtClean="0"/>
              <a:t>Review changes from a systems perspective</a:t>
            </a:r>
          </a:p>
          <a:p>
            <a:pPr eaLnBrk="1" hangingPunct="1"/>
            <a:r>
              <a:rPr lang="en-US" smtClean="0"/>
              <a:t>Emphasize completion dates to help focus on what’s most important</a:t>
            </a:r>
          </a:p>
          <a:p>
            <a:pPr eaLnBrk="1" hangingPunct="1"/>
            <a:r>
              <a:rPr lang="en-US" smtClean="0"/>
              <a:t>Allocate resources specifically for handling change requests/enhancements like NWA did with ResNet</a:t>
            </a:r>
          </a:p>
          <a:p>
            <a:pPr eaLnBrk="1" hangingPunct="1">
              <a:buFontTx/>
              <a:buNone/>
            </a:pPr>
            <a:endParaRPr lang="en-US" smtClean="0"/>
          </a:p>
        </p:txBody>
      </p:sp>
      <p:sp>
        <p:nvSpPr>
          <p:cNvPr id="40962" name="Rectangle 2"/>
          <p:cNvSpPr>
            <a:spLocks noGrp="1" noChangeArrowheads="1"/>
          </p:cNvSpPr>
          <p:nvPr>
            <p:ph type="title"/>
          </p:nvPr>
        </p:nvSpPr>
        <p:spPr/>
        <p:txBody>
          <a:bodyPr>
            <a:normAutofit fontScale="90000"/>
          </a:bodyPr>
          <a:lstStyle/>
          <a:p>
            <a:pPr eaLnBrk="1" hangingPunct="1">
              <a:defRPr/>
            </a:pPr>
            <a:r>
              <a:rPr lang="en-US" sz="3600" dirty="0" smtClean="0"/>
              <a:t>Suggestions for Reducing Incomplete and Changing Requirements (continued)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idx="1"/>
          </p:nvPr>
        </p:nvSpPr>
        <p:spPr/>
        <p:txBody>
          <a:bodyPr/>
          <a:lstStyle/>
          <a:p>
            <a:pPr eaLnBrk="1" hangingPunct="1">
              <a:lnSpc>
                <a:spcPct val="90000"/>
              </a:lnSpc>
            </a:pPr>
            <a:r>
              <a:rPr lang="en-US" dirty="0" smtClean="0"/>
              <a:t>Word-processing software helps create several scope-related documents</a:t>
            </a:r>
          </a:p>
          <a:p>
            <a:pPr eaLnBrk="1" hangingPunct="1">
              <a:lnSpc>
                <a:spcPct val="90000"/>
              </a:lnSpc>
            </a:pPr>
            <a:r>
              <a:rPr lang="en-US" dirty="0" smtClean="0"/>
              <a:t>Spreadsheets help to perform financial calculations and weighted scoring models and to develop charts and graphs</a:t>
            </a:r>
          </a:p>
          <a:p>
            <a:pPr eaLnBrk="1" hangingPunct="1">
              <a:lnSpc>
                <a:spcPct val="90000"/>
              </a:lnSpc>
            </a:pPr>
            <a:r>
              <a:rPr lang="en-US" dirty="0" smtClean="0"/>
              <a:t>Communication software like e-mail and the Web help clarify and communicate scope information</a:t>
            </a:r>
          </a:p>
          <a:p>
            <a:pPr eaLnBrk="1" hangingPunct="1">
              <a:lnSpc>
                <a:spcPct val="90000"/>
              </a:lnSpc>
            </a:pPr>
            <a:r>
              <a:rPr lang="en-US" dirty="0" smtClean="0"/>
              <a:t>Project management software helps in creating a WBS, the basis for tasks on a Gantt chart</a:t>
            </a:r>
          </a:p>
          <a:p>
            <a:pPr eaLnBrk="1" hangingPunct="1">
              <a:lnSpc>
                <a:spcPct val="90000"/>
              </a:lnSpc>
            </a:pPr>
            <a:r>
              <a:rPr lang="en-US" dirty="0" smtClean="0"/>
              <a:t>Specialized software is available to assist in project scope management</a:t>
            </a:r>
          </a:p>
        </p:txBody>
      </p:sp>
      <p:sp>
        <p:nvSpPr>
          <p:cNvPr id="41986" name="Rectangle 2"/>
          <p:cNvSpPr>
            <a:spLocks noGrp="1" noChangeArrowheads="1"/>
          </p:cNvSpPr>
          <p:nvPr>
            <p:ph type="title"/>
          </p:nvPr>
        </p:nvSpPr>
        <p:spPr/>
        <p:txBody>
          <a:bodyPr>
            <a:normAutofit fontScale="90000"/>
          </a:bodyPr>
          <a:lstStyle/>
          <a:p>
            <a:pPr eaLnBrk="1" hangingPunct="1">
              <a:defRPr/>
            </a:pPr>
            <a:r>
              <a:rPr lang="en-US" dirty="0" smtClean="0"/>
              <a:t>Using Software to Assist in Project Scope Management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idx="1"/>
          </p:nvPr>
        </p:nvSpPr>
        <p:spPr/>
        <p:txBody>
          <a:bodyPr/>
          <a:lstStyle/>
          <a:p>
            <a:pPr eaLnBrk="1" hangingPunct="1"/>
            <a:r>
              <a:rPr lang="en-US" smtClean="0"/>
              <a:t>Project scope management includes the processes required to ensure that the project addresses all the work required, and only the work required, to complete the project successfully</a:t>
            </a:r>
          </a:p>
          <a:p>
            <a:pPr eaLnBrk="1" hangingPunct="1"/>
            <a:r>
              <a:rPr lang="en-US" smtClean="0"/>
              <a:t>Main processes include:</a:t>
            </a:r>
          </a:p>
          <a:p>
            <a:pPr lvl="1" eaLnBrk="1" hangingPunct="1"/>
            <a:r>
              <a:rPr lang="en-US" smtClean="0"/>
              <a:t>Collect requirements</a:t>
            </a:r>
          </a:p>
          <a:p>
            <a:pPr lvl="1" eaLnBrk="1" hangingPunct="1"/>
            <a:r>
              <a:rPr lang="en-US" smtClean="0"/>
              <a:t>Define scope</a:t>
            </a:r>
          </a:p>
          <a:p>
            <a:pPr lvl="1" eaLnBrk="1" hangingPunct="1"/>
            <a:r>
              <a:rPr lang="en-US" smtClean="0"/>
              <a:t>Create WBS</a:t>
            </a:r>
          </a:p>
          <a:p>
            <a:pPr lvl="1" eaLnBrk="1" hangingPunct="1"/>
            <a:r>
              <a:rPr lang="en-US" smtClean="0"/>
              <a:t>Verify scope</a:t>
            </a:r>
          </a:p>
          <a:p>
            <a:pPr lvl="1" eaLnBrk="1" hangingPunct="1"/>
            <a:r>
              <a:rPr lang="en-US" smtClean="0"/>
              <a:t>Control scope</a:t>
            </a:r>
          </a:p>
        </p:txBody>
      </p:sp>
      <p:sp>
        <p:nvSpPr>
          <p:cNvPr id="43010" name="Rectangle 2"/>
          <p:cNvSpPr>
            <a:spLocks noGrp="1" noChangeArrowheads="1"/>
          </p:cNvSpPr>
          <p:nvPr>
            <p:ph type="title"/>
          </p:nvPr>
        </p:nvSpPr>
        <p:spPr/>
        <p:txBody>
          <a:bodyPr/>
          <a:lstStyle/>
          <a:p>
            <a:pPr eaLnBrk="1" hangingPunct="1">
              <a:defRPr/>
            </a:pPr>
            <a:r>
              <a:rPr lang="en-US" dirty="0" smtClean="0"/>
              <a:t>Chapter Summary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228600" y="1066800"/>
            <a:ext cx="8415338" cy="5334000"/>
          </a:xfrm>
        </p:spPr>
        <p:txBody>
          <a:bodyPr/>
          <a:lstStyle/>
          <a:p>
            <a:pPr eaLnBrk="1" hangingPunct="1"/>
            <a:r>
              <a:rPr lang="en-US" b="1" dirty="0" smtClean="0"/>
              <a:t>Scope</a:t>
            </a:r>
            <a:r>
              <a:rPr lang="en-US" dirty="0" smtClean="0"/>
              <a:t> refers to </a:t>
            </a:r>
            <a:r>
              <a:rPr lang="en-US" i="1" dirty="0" smtClean="0"/>
              <a:t>all</a:t>
            </a:r>
            <a:r>
              <a:rPr lang="en-US" dirty="0" smtClean="0"/>
              <a:t> the work involved in creating the products of the project and the processes used to create them</a:t>
            </a:r>
          </a:p>
          <a:p>
            <a:pPr eaLnBrk="1" hangingPunct="1"/>
            <a:r>
              <a:rPr lang="en-US" dirty="0" smtClean="0"/>
              <a:t>A </a:t>
            </a:r>
            <a:r>
              <a:rPr lang="en-US" b="1" dirty="0" smtClean="0"/>
              <a:t>deliverable</a:t>
            </a:r>
            <a:r>
              <a:rPr lang="en-US" dirty="0" smtClean="0"/>
              <a:t> is a product produced as part of a project, such as hardware or software, planning documents, or meeting minutes</a:t>
            </a:r>
          </a:p>
          <a:p>
            <a:pPr eaLnBrk="1" hangingPunct="1"/>
            <a:r>
              <a:rPr lang="en-US" dirty="0" smtClean="0"/>
              <a:t>Project scope management includes the processes involved in defining and controlling what is or is not included in a project</a:t>
            </a:r>
          </a:p>
        </p:txBody>
      </p:sp>
      <p:sp>
        <p:nvSpPr>
          <p:cNvPr id="11266" name="Rectangle 2"/>
          <p:cNvSpPr>
            <a:spLocks noGrp="1" noChangeArrowheads="1"/>
          </p:cNvSpPr>
          <p:nvPr>
            <p:ph type="title"/>
          </p:nvPr>
        </p:nvSpPr>
        <p:spPr>
          <a:xfrm>
            <a:off x="457200" y="0"/>
            <a:ext cx="8686800" cy="914400"/>
          </a:xfrm>
        </p:spPr>
        <p:txBody>
          <a:bodyPr>
            <a:normAutofit fontScale="90000"/>
          </a:bodyPr>
          <a:lstStyle/>
          <a:p>
            <a:pPr eaLnBrk="1" hangingPunct="1">
              <a:defRPr/>
            </a:pPr>
            <a:r>
              <a:rPr lang="en-US" dirty="0" smtClean="0"/>
              <a:t>What is Project Scope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152400" y="990600"/>
            <a:ext cx="8763000" cy="4953000"/>
          </a:xfrm>
        </p:spPr>
        <p:txBody>
          <a:bodyPr/>
          <a:lstStyle/>
          <a:p>
            <a:pPr eaLnBrk="1" hangingPunct="1"/>
            <a:r>
              <a:rPr lang="en-US" sz="2400" b="1" smtClean="0"/>
              <a:t>Collecting requirements</a:t>
            </a:r>
            <a:r>
              <a:rPr lang="en-US" sz="2400" smtClean="0"/>
              <a:t>:</a:t>
            </a:r>
            <a:r>
              <a:rPr lang="en-US" sz="2400" b="1" smtClean="0"/>
              <a:t> </a:t>
            </a:r>
            <a:r>
              <a:rPr lang="en-US" sz="2400" smtClean="0"/>
              <a:t>defining and documenting the features and functions of the products produced during the project as well as the processes used for creating them</a:t>
            </a:r>
          </a:p>
          <a:p>
            <a:pPr eaLnBrk="1" hangingPunct="1"/>
            <a:r>
              <a:rPr lang="en-US" sz="2400" b="1" smtClean="0"/>
              <a:t>Defining scope</a:t>
            </a:r>
            <a:r>
              <a:rPr lang="en-US" sz="2400" smtClean="0"/>
              <a:t>: reviewing the project charter, requirements documents, and organizational process assets to create a scope statement</a:t>
            </a:r>
          </a:p>
          <a:p>
            <a:pPr eaLnBrk="1" hangingPunct="1"/>
            <a:r>
              <a:rPr lang="en-US" sz="2400" b="1" smtClean="0"/>
              <a:t>Creating the WBS</a:t>
            </a:r>
            <a:r>
              <a:rPr lang="en-US" sz="2400" smtClean="0"/>
              <a:t>: subdividing the major project deliverables into smaller, more manageable components</a:t>
            </a:r>
          </a:p>
          <a:p>
            <a:pPr eaLnBrk="1" hangingPunct="1"/>
            <a:r>
              <a:rPr lang="en-US" sz="2400" b="1" smtClean="0"/>
              <a:t>Verifying scope</a:t>
            </a:r>
            <a:r>
              <a:rPr lang="en-US" sz="2400" smtClean="0"/>
              <a:t>: formalizing acceptance of the project deliverables</a:t>
            </a:r>
          </a:p>
          <a:p>
            <a:pPr eaLnBrk="1" hangingPunct="1"/>
            <a:r>
              <a:rPr lang="en-US" sz="2400" b="1" smtClean="0"/>
              <a:t>Controlling scope</a:t>
            </a:r>
            <a:r>
              <a:rPr lang="en-US" sz="2400" smtClean="0"/>
              <a:t>:</a:t>
            </a:r>
            <a:r>
              <a:rPr lang="en-US" sz="2400" b="1" smtClean="0"/>
              <a:t> </a:t>
            </a:r>
            <a:r>
              <a:rPr lang="en-US" sz="2400" smtClean="0"/>
              <a:t>controlling changes to project scope throughout the life of the project</a:t>
            </a:r>
          </a:p>
          <a:p>
            <a:pPr eaLnBrk="1" hangingPunct="1"/>
            <a:endParaRPr lang="en-US" sz="2400" smtClean="0"/>
          </a:p>
        </p:txBody>
      </p:sp>
      <p:sp>
        <p:nvSpPr>
          <p:cNvPr id="12290" name="Rectangle 2"/>
          <p:cNvSpPr>
            <a:spLocks noGrp="1" noChangeArrowheads="1"/>
          </p:cNvSpPr>
          <p:nvPr>
            <p:ph type="title"/>
          </p:nvPr>
        </p:nvSpPr>
        <p:spPr>
          <a:xfrm>
            <a:off x="228600" y="228600"/>
            <a:ext cx="8915400" cy="519113"/>
          </a:xfrm>
        </p:spPr>
        <p:txBody>
          <a:bodyPr>
            <a:normAutofit fontScale="90000"/>
          </a:bodyPr>
          <a:lstStyle/>
          <a:p>
            <a:pPr eaLnBrk="1" hangingPunct="1">
              <a:defRPr/>
            </a:pPr>
            <a:r>
              <a:rPr lang="en-US" dirty="0" smtClean="0"/>
              <a:t>Project Scope Management Processes</a:t>
            </a:r>
            <a:endParaRPr lang="en-US" sz="5400"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fontScale="90000"/>
          </a:bodyPr>
          <a:lstStyle/>
          <a:p>
            <a:pPr eaLnBrk="1" hangingPunct="1">
              <a:defRPr/>
            </a:pPr>
            <a:r>
              <a:rPr lang="en-US" dirty="0" smtClean="0"/>
              <a:t>Figure 5-1. Project Scope Management Summary</a:t>
            </a:r>
          </a:p>
        </p:txBody>
      </p:sp>
      <p:pic>
        <p:nvPicPr>
          <p:cNvPr id="19459" name="Picture 5" descr="86921_05_F01.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09600" y="1447800"/>
            <a:ext cx="8153400" cy="484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
          <p:cNvSpPr>
            <a:spLocks noGrp="1"/>
          </p:cNvSpPr>
          <p:nvPr>
            <p:ph idx="1"/>
          </p:nvPr>
        </p:nvSpPr>
        <p:spPr>
          <a:xfrm>
            <a:off x="457200" y="1371600"/>
            <a:ext cx="8229600" cy="4525963"/>
          </a:xfrm>
        </p:spPr>
        <p:txBody>
          <a:bodyPr/>
          <a:lstStyle/>
          <a:p>
            <a:pPr eaLnBrk="1" hangingPunct="1"/>
            <a:r>
              <a:rPr lang="en-US" smtClean="0"/>
              <a:t>A </a:t>
            </a:r>
            <a:r>
              <a:rPr lang="en-US" b="1" smtClean="0"/>
              <a:t>requirement</a:t>
            </a:r>
            <a:r>
              <a:rPr lang="en-US" smtClean="0"/>
              <a:t> is “a condition or capability that must be met or possessed by a system, product, service, result, or component to satisfy a contract, standard, specification, or other formal document” (PMBOK® Guide, 2008)</a:t>
            </a:r>
          </a:p>
          <a:p>
            <a:pPr eaLnBrk="1" hangingPunct="1"/>
            <a:r>
              <a:rPr lang="en-US" smtClean="0"/>
              <a:t>For some IT projects, it is helpful to divide requirements development into categories called elicitation, analysis, specification, and validation </a:t>
            </a:r>
          </a:p>
          <a:p>
            <a:pPr eaLnBrk="1" hangingPunct="1"/>
            <a:r>
              <a:rPr lang="en-US" smtClean="0"/>
              <a:t>It is important to use an iterative approach to defining requirements since they are often unclear early in a project</a:t>
            </a:r>
          </a:p>
          <a:p>
            <a:pPr eaLnBrk="1" hangingPunct="1"/>
            <a:endParaRPr lang="en-US" smtClean="0"/>
          </a:p>
        </p:txBody>
      </p:sp>
      <p:sp>
        <p:nvSpPr>
          <p:cNvPr id="3" name="Title 2"/>
          <p:cNvSpPr>
            <a:spLocks noGrp="1"/>
          </p:cNvSpPr>
          <p:nvPr>
            <p:ph type="title"/>
          </p:nvPr>
        </p:nvSpPr>
        <p:spPr/>
        <p:txBody>
          <a:bodyPr/>
          <a:lstStyle/>
          <a:p>
            <a:pPr eaLnBrk="1" hangingPunct="1">
              <a:defRPr/>
            </a:pPr>
            <a:r>
              <a:rPr lang="en-US" dirty="0" smtClean="0"/>
              <a:t>Collecting Requirements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eaLnBrk="1" hangingPunct="1">
              <a:defRPr/>
            </a:pPr>
            <a:r>
              <a:rPr lang="en-US" dirty="0" smtClean="0"/>
              <a:t>Figure 5-2. Relative Cost to Correct a Software Requirement Defect</a:t>
            </a:r>
            <a:br>
              <a:rPr lang="en-US" dirty="0" smtClean="0"/>
            </a:br>
            <a:endParaRPr lang="en-US" dirty="0"/>
          </a:p>
        </p:txBody>
      </p:sp>
      <p:pic>
        <p:nvPicPr>
          <p:cNvPr id="21507" name="Picture 5" descr="86921_05_F02.jp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5800" y="1241425"/>
            <a:ext cx="7772400" cy="437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p:cNvSpPr>
            <a:spLocks noGrp="1"/>
          </p:cNvSpPr>
          <p:nvPr>
            <p:ph idx="1"/>
          </p:nvPr>
        </p:nvSpPr>
        <p:spPr/>
        <p:txBody>
          <a:bodyPr/>
          <a:lstStyle/>
          <a:p>
            <a:pPr eaLnBrk="1" hangingPunct="1"/>
            <a:r>
              <a:rPr lang="en-US" smtClean="0"/>
              <a:t>Interviewing </a:t>
            </a:r>
          </a:p>
          <a:p>
            <a:pPr eaLnBrk="1" hangingPunct="1"/>
            <a:r>
              <a:rPr lang="en-US" smtClean="0"/>
              <a:t>Focus groups and facilitated workshops</a:t>
            </a:r>
          </a:p>
          <a:p>
            <a:pPr eaLnBrk="1" hangingPunct="1"/>
            <a:r>
              <a:rPr lang="en-US" smtClean="0"/>
              <a:t>Using group creativity and decision-making techniques</a:t>
            </a:r>
          </a:p>
          <a:p>
            <a:pPr eaLnBrk="1" hangingPunct="1"/>
            <a:r>
              <a:rPr lang="en-US" smtClean="0"/>
              <a:t>Questionnaires and surveys </a:t>
            </a:r>
          </a:p>
          <a:p>
            <a:pPr eaLnBrk="1" hangingPunct="1"/>
            <a:r>
              <a:rPr lang="en-US" smtClean="0"/>
              <a:t>Observation </a:t>
            </a:r>
          </a:p>
          <a:p>
            <a:pPr eaLnBrk="1" hangingPunct="1"/>
            <a:r>
              <a:rPr lang="en-US" smtClean="0"/>
              <a:t>Prototyping </a:t>
            </a:r>
          </a:p>
          <a:p>
            <a:pPr eaLnBrk="1" hangingPunct="1"/>
            <a:r>
              <a:rPr lang="en-US" smtClean="0"/>
              <a:t>Software tools</a:t>
            </a:r>
          </a:p>
          <a:p>
            <a:pPr eaLnBrk="1" hangingPunct="1"/>
            <a:endParaRPr lang="en-US" smtClean="0"/>
          </a:p>
        </p:txBody>
      </p:sp>
      <p:sp>
        <p:nvSpPr>
          <p:cNvPr id="3" name="Title 2"/>
          <p:cNvSpPr>
            <a:spLocks noGrp="1"/>
          </p:cNvSpPr>
          <p:nvPr>
            <p:ph type="title"/>
          </p:nvPr>
        </p:nvSpPr>
        <p:spPr/>
        <p:txBody>
          <a:bodyPr>
            <a:normAutofit fontScale="90000"/>
          </a:bodyPr>
          <a:lstStyle/>
          <a:p>
            <a:pPr eaLnBrk="1" hangingPunct="1">
              <a:defRPr/>
            </a:pPr>
            <a:r>
              <a:rPr lang="en-US" dirty="0" smtClean="0"/>
              <a:t>Methods for Collecting Requirements</a:t>
            </a:r>
            <a:endParaRPr lang="en-US" dirty="0"/>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
  <TotalTime>2055</TotalTime>
  <Words>1862</Words>
  <Application>Microsoft Office PowerPoint</Application>
  <PresentationFormat>On-screen Show (4:3)</PresentationFormat>
  <Paragraphs>137</Paragraphs>
  <Slides>37</Slides>
  <Notes>1</Notes>
  <HiddenSlides>0</HiddenSlides>
  <MMClips>0</MMClip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Custom Design</vt:lpstr>
      <vt:lpstr>Theme1</vt:lpstr>
      <vt:lpstr>Chapter 4: Project Scope Management</vt:lpstr>
      <vt:lpstr>Learning Objectives</vt:lpstr>
      <vt:lpstr>Learning Objectives (continued)</vt:lpstr>
      <vt:lpstr>What is Project Scope Management?</vt:lpstr>
      <vt:lpstr>Project Scope Management Processes</vt:lpstr>
      <vt:lpstr>Figure 5-1. Project Scope Management Summary</vt:lpstr>
      <vt:lpstr>Collecting Requirements</vt:lpstr>
      <vt:lpstr>Figure 5-2. Relative Cost to Correct a Software Requirement Defect </vt:lpstr>
      <vt:lpstr>Methods for Collecting Requirements</vt:lpstr>
      <vt:lpstr>What Went Right?</vt:lpstr>
      <vt:lpstr>Documenting Requirements</vt:lpstr>
      <vt:lpstr>Table 5-1. Sample Requirements Traceability Matrix </vt:lpstr>
      <vt:lpstr>Defining Scope</vt:lpstr>
      <vt:lpstr>Table 5-3. Further Defining Project Scope</vt:lpstr>
      <vt:lpstr>Media Snapshot</vt:lpstr>
      <vt:lpstr>Creating the Work Breakdown Structure (WBS)</vt:lpstr>
      <vt:lpstr>Figure 5-3. Sample Intranet WBS Organized by Product </vt:lpstr>
      <vt:lpstr>Figure 5-4. Sample Intranet WBS Organized by Phase</vt:lpstr>
      <vt:lpstr>Figure 5-5. Intranet WBS and Gantt Chart in Microsoft Project</vt:lpstr>
      <vt:lpstr>Figure 5-6. Intranet Gantt Chart Organized by Project Management Process Groups</vt:lpstr>
      <vt:lpstr>Table 5-4. Executing Tasks for JWD Consulting’s WBS</vt:lpstr>
      <vt:lpstr>Approaches to Developing WBSs</vt:lpstr>
      <vt:lpstr>Slide 23</vt:lpstr>
      <vt:lpstr>Figure 5-7. Sample Mind-Mapping Approach for Creating a WBS</vt:lpstr>
      <vt:lpstr>Figure 5-8. Project 2007 File with WBS Generated from a Mind Map </vt:lpstr>
      <vt:lpstr>The WBS Dictionary and Scope Baseline</vt:lpstr>
      <vt:lpstr>Advice for Creating a WBS and WBS Dictionary</vt:lpstr>
      <vt:lpstr>Advice for Creating a WBS and WBS Dictionary (continued)</vt:lpstr>
      <vt:lpstr>What Went Wrong?</vt:lpstr>
      <vt:lpstr>Verifying Scope</vt:lpstr>
      <vt:lpstr>Controlling Scope</vt:lpstr>
      <vt:lpstr>Best Practices for Avoiding Scope Problems</vt:lpstr>
      <vt:lpstr>Suggestions for Improving User Input</vt:lpstr>
      <vt:lpstr>Suggestions for Reducing Incomplete and Changing Requirements</vt:lpstr>
      <vt:lpstr>Suggestions for Reducing Incomplete and Changing Requirements (continued)</vt:lpstr>
      <vt:lpstr>Using Software to Assist in Project Scope Management</vt:lpstr>
      <vt:lpstr>Chapter Summary</vt:lpstr>
    </vt:vector>
  </TitlesOfParts>
  <Company>Augsburg College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Cengage</dc:creator>
  <cp:lastModifiedBy>Kamalia</cp:lastModifiedBy>
  <cp:revision>154</cp:revision>
  <dcterms:created xsi:type="dcterms:W3CDTF">2001-07-05T23:10:12Z</dcterms:created>
  <dcterms:modified xsi:type="dcterms:W3CDTF">2015-12-08T00:49:21Z</dcterms:modified>
</cp:coreProperties>
</file>